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0.xml" ContentType="application/vnd.openxmlformats-officedocument.presentationml.slide+xml"/>
  <Override PartName="/ppt/slides/slide27.xml" ContentType="application/vnd.openxmlformats-officedocument.presentationml.slide+xml"/>
  <Override PartName="/ppt/slides/slide32.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31.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44.xml" ContentType="application/vnd.openxmlformats-officedocument.presentationml.slide+xml"/>
  <Override PartName="/ppt/slides/slide49.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48.xml" ContentType="application/vnd.openxmlformats-officedocument.presentationml.slide+xml"/>
  <Override PartName="/ppt/slides/slide60.xml" ContentType="application/vnd.openxmlformats-officedocument.presentationml.slide+xml"/>
  <Override PartName="/ppt/slides/slide33.xml" ContentType="application/vnd.openxmlformats-officedocument.presentationml.slide+xml"/>
  <Override PartName="/ppt/slides/slide56.xml" ContentType="application/vnd.openxmlformats-officedocument.presentationml.slide+xml"/>
  <Override PartName="/ppt/slides/slide59.xml" ContentType="application/vnd.openxmlformats-officedocument.presentationml.slide+xml"/>
  <Override PartName="/ppt/slides/slide54.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5.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27.xml" ContentType="application/vnd.openxmlformats-officedocument.presentationml.notesSlide+xml"/>
  <Override PartName="/ppt/notesSlides/notesSlide16.xml" ContentType="application/vnd.openxmlformats-officedocument.presentationml.notesSlide+xml"/>
  <Override PartName="/ppt/notesSlides/notesSlide29.xml" ContentType="application/vnd.openxmlformats-officedocument.presentationml.notesSlide+xml"/>
  <Override PartName="/ppt/notesSlides/notesSlide51.xml" ContentType="application/vnd.openxmlformats-officedocument.presentationml.notesSlide+xml"/>
  <Override PartName="/ppt/notesSlides/notesSlide28.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44.xml" ContentType="application/vnd.openxmlformats-officedocument.presentationml.notesSlide+xml"/>
  <Override PartName="/ppt/notesSlides/notesSlide50.xml" ContentType="application/vnd.openxmlformats-officedocument.presentationml.notesSlide+xml"/>
  <Override PartName="/ppt/notesSlides/notesSlide43.xml" ContentType="application/vnd.openxmlformats-officedocument.presentationml.notesSlide+xml"/>
  <Override PartName="/ppt/notesSlides/notesSlide35.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62"/>
  </p:notesMasterIdLst>
  <p:handoutMasterIdLst>
    <p:handoutMasterId r:id="rId6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12192000" cy="6858000"/>
  <p:notesSz cx="6797675" cy="9926638"/>
  <p:embeddedFontLst>
    <p:embeddedFont>
      <p:font typeface="方正兰亭黑简体" panose="02000000000000000000" pitchFamily="2" charset="-122"/>
      <p:regular r:id="rId64"/>
    </p:embeddedFont>
    <p:embeddedFont>
      <p:font typeface="Huawei Sans" panose="020C0503030203020204" pitchFamily="34" charset="0"/>
      <p:regular r:id="rId65"/>
      <p:bold r:id="rId66"/>
    </p:embeddedFont>
    <p:embeddedFont>
      <p:font typeface="微软雅黑" panose="020B0503020204020204" pitchFamily="34" charset="-122"/>
      <p:regular r:id="rId67"/>
      <p:bold r:id="rId68"/>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autoAdjust="0"/>
    <p:restoredTop sz="94414" autoAdjust="0"/>
  </p:normalViewPr>
  <p:slideViewPr>
    <p:cSldViewPr snapToGrid="0" snapToObjects="1">
      <p:cViewPr varScale="1">
        <p:scale>
          <a:sx n="74" d="100"/>
          <a:sy n="74" d="100"/>
        </p:scale>
        <p:origin x="642"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80" d="100"/>
          <a:sy n="80" d="100"/>
        </p:scale>
        <p:origin x="2352" y="-163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handoutMaster" Target="handoutMasters/handoutMaster1.xml"/><Relationship Id="rId68"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3.fntdata"/><Relationship Id="rId74"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viewProps" Target="viewProps.xml"/><Relationship Id="rId75"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3"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8/12/2020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幻灯片图像占位符 6"/>
          <p:cNvSpPr>
            <a:spLocks noGrp="1" noRot="1" noChangeAspect="1"/>
          </p:cNvSpPr>
          <p:nvPr>
            <p:ph type="sldImg"/>
          </p:nvPr>
        </p:nvSpPr>
        <p:spPr/>
      </p:sp>
      <p:sp>
        <p:nvSpPr>
          <p:cNvPr id="8" name="备注占位符 7"/>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54892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4830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6851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4766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933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If the logical stack ports on two ends (stack-port </a:t>
            </a:r>
            <a:r>
              <a:rPr lang="en-US" i="1" dirty="0" smtClean="0"/>
              <a:t>n</a:t>
            </a:r>
            <a:r>
              <a:rPr lang="en-US" dirty="0" smtClean="0"/>
              <a:t>/1 on one switch and stack-port </a:t>
            </a:r>
            <a:r>
              <a:rPr lang="en-US" i="1" dirty="0" smtClean="0"/>
              <a:t>m</a:t>
            </a:r>
            <a:r>
              <a:rPr lang="en-US" dirty="0" smtClean="0"/>
              <a:t>/2 on the other) both contain multiple stack member ports, the stack member ports can be connected in any sequence.</a:t>
            </a:r>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3009881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0551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Each member switch in a stack supports two logical stack ports: stack-port </a:t>
            </a:r>
            <a:r>
              <a:rPr lang="en-US" i="1" dirty="0" smtClean="0"/>
              <a:t>n</a:t>
            </a:r>
            <a:r>
              <a:rPr lang="en-US" dirty="0" smtClean="0"/>
              <a:t>/1 and stack-port </a:t>
            </a:r>
            <a:r>
              <a:rPr lang="en-US" i="1" dirty="0" smtClean="0"/>
              <a:t>n</a:t>
            </a:r>
            <a:r>
              <a:rPr lang="en-US" dirty="0" smtClean="0"/>
              <a:t>/2, where </a:t>
            </a:r>
            <a:r>
              <a:rPr lang="en-US" i="1" dirty="0" smtClean="0"/>
              <a:t>n</a:t>
            </a:r>
            <a:r>
              <a:rPr lang="en-US" dirty="0" smtClean="0"/>
              <a:t> indicates the stack ID of a member switch.</a:t>
            </a:r>
            <a:endParaRPr lang="en-US" altLang="zh-CN" dirty="0" smtClean="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570383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3138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2635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30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124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3841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00000"/>
              </a:lnSpc>
            </a:pPr>
            <a:r>
              <a:rPr lang="en-US" dirty="0" smtClean="0"/>
              <a:t>The configuration files record the following settings:</a:t>
            </a:r>
          </a:p>
          <a:p>
            <a:pPr lvl="1">
              <a:lnSpc>
                <a:spcPct val="100000"/>
              </a:lnSpc>
            </a:pPr>
            <a:r>
              <a:rPr lang="en-US" dirty="0" smtClean="0"/>
              <a:t>System-level (global) settings such as IP, STP, VLAN, and SNMP settings that apply to all stack members. A new switch joining a stack uses the system-level settings of that stack. Likewise, if a device is moved to a different stack, that device loses its startup configuration file and uses the system-level configuration of the new stack.</a:t>
            </a:r>
            <a:endParaRPr lang="en-US" altLang="zh-CN" dirty="0" smtClean="0"/>
          </a:p>
          <a:p>
            <a:pPr lvl="1">
              <a:lnSpc>
                <a:spcPct val="100000"/>
              </a:lnSpc>
            </a:pPr>
            <a:r>
              <a:rPr lang="en-US" dirty="0" smtClean="0"/>
              <a:t>Stack member interface-specific settings that are specific for each stack member. The interface-specific configuration of each stack member is associated with its stack ID. If the stack ID changes, the new ID takes effect after that stack member restarts.</a:t>
            </a:r>
            <a:endParaRPr lang="en-US" altLang="zh-CN" dirty="0" smtClean="0"/>
          </a:p>
          <a:p>
            <a:pPr lvl="2">
              <a:lnSpc>
                <a:spcPct val="100000"/>
              </a:lnSpc>
            </a:pPr>
            <a:r>
              <a:rPr lang="en-US" dirty="0" smtClean="0"/>
              <a:t>If an interface-specific configuration does not exist for that new ID, the stack member uses its default interface-specific configuration.</a:t>
            </a:r>
            <a:endParaRPr lang="en-US" altLang="zh-CN" dirty="0" smtClean="0"/>
          </a:p>
          <a:p>
            <a:pPr lvl="2">
              <a:lnSpc>
                <a:spcPct val="100000"/>
              </a:lnSpc>
            </a:pPr>
            <a:r>
              <a:rPr lang="en-US" dirty="0" smtClean="0"/>
              <a:t>If an interface-specific configuration exists for that new ID, the stack member uses the interface-specific configuration associated with that ID.</a:t>
            </a:r>
            <a:endParaRPr lang="en-US" altLang="zh-CN" dirty="0" smtClean="0"/>
          </a:p>
          <a:p>
            <a:pPr lvl="0">
              <a:lnSpc>
                <a:spcPct val="100000"/>
              </a:lnSpc>
            </a:pPr>
            <a:r>
              <a:rPr lang="en-US" dirty="0" smtClean="0"/>
              <a:t>A switch will retain its stack configuration after leaving a stack, so it will be elected as the master switch, forming a single-switch stack. To delete the stack configuration, run the </a:t>
            </a:r>
            <a:r>
              <a:rPr lang="en-US" b="1" dirty="0" smtClean="0"/>
              <a:t>reset stack configuration </a:t>
            </a:r>
            <a:r>
              <a:rPr lang="en-US" dirty="0" smtClean="0"/>
              <a:t>command. The cleared configuration includes:</a:t>
            </a:r>
            <a:endParaRPr lang="en-US" altLang="zh-CN" dirty="0" smtClean="0"/>
          </a:p>
          <a:p>
            <a:pPr lvl="1">
              <a:lnSpc>
                <a:spcPct val="100000"/>
              </a:lnSpc>
            </a:pPr>
            <a:r>
              <a:rPr lang="en-US" dirty="0" smtClean="0"/>
              <a:t>Switch slot ID</a:t>
            </a:r>
            <a:endParaRPr lang="en-US" altLang="zh-CN" dirty="0" smtClean="0"/>
          </a:p>
          <a:p>
            <a:pPr lvl="1">
              <a:lnSpc>
                <a:spcPct val="100000"/>
              </a:lnSpc>
            </a:pPr>
            <a:r>
              <a:rPr lang="en-US" dirty="0" smtClean="0"/>
              <a:t>Stack priority</a:t>
            </a:r>
            <a:endParaRPr lang="en-US" altLang="zh-CN" dirty="0" smtClean="0"/>
          </a:p>
          <a:p>
            <a:pPr lvl="1">
              <a:lnSpc>
                <a:spcPct val="100000"/>
              </a:lnSpc>
            </a:pPr>
            <a:r>
              <a:rPr lang="en-US" dirty="0" smtClean="0"/>
              <a:t>Reserved VLAN ID of the stack</a:t>
            </a:r>
          </a:p>
          <a:p>
            <a:pPr lvl="1">
              <a:lnSpc>
                <a:spcPct val="100000"/>
              </a:lnSpc>
            </a:pPr>
            <a:r>
              <a:rPr lang="en-US" dirty="0" smtClean="0"/>
              <a:t>System MAC address switching delay</a:t>
            </a:r>
            <a:endParaRPr lang="en-US" altLang="zh-CN" dirty="0" smtClean="0"/>
          </a:p>
          <a:p>
            <a:pPr lvl="1">
              <a:lnSpc>
                <a:spcPct val="100000"/>
              </a:lnSpc>
            </a:pPr>
            <a:r>
              <a:rPr lang="en-US" dirty="0" smtClean="0"/>
              <a:t>Logical stack port configuration</a:t>
            </a:r>
            <a:endParaRPr lang="en-US" altLang="zh-CN" dirty="0" smtClean="0"/>
          </a:p>
          <a:p>
            <a:pPr lvl="1">
              <a:lnSpc>
                <a:spcPct val="100000"/>
              </a:lnSpc>
            </a:pPr>
            <a:r>
              <a:rPr lang="en-US" dirty="0" smtClean="0"/>
              <a:t>Logical stack port rate</a:t>
            </a:r>
            <a:endParaRPr lang="en-US" altLang="zh-CN" dirty="0" smtClean="0"/>
          </a:p>
          <a:p>
            <a:pPr lvl="1">
              <a:lnSpc>
                <a:spcPct val="100000"/>
              </a:lnSpc>
            </a:pPr>
            <a:r>
              <a:rPr lang="en-US" dirty="0" smtClean="0"/>
              <a:t>Note that running this command will cause the switch to restart.</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2210485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member switch leaves a stack after you disconnect its stack cables and remove it from the stack. When removing a member switch, pay attention to the following points:</a:t>
            </a:r>
          </a:p>
          <a:p>
            <a:pPr lvl="1"/>
            <a:r>
              <a:rPr lang="en-US" dirty="0" smtClean="0"/>
              <a:t>After removing a member switch from a ring stack topology, use a stack cable to connect the two ports originally connected to this member switch to ensure network reliability.</a:t>
            </a:r>
          </a:p>
          <a:p>
            <a:pPr lvl="1"/>
            <a:r>
              <a:rPr lang="en-US" dirty="0" smtClean="0"/>
              <a:t>In a chain topology, removing an intermediate switch will cause the stack to split. Analyze the impact on services before doing so.</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961135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 following when connecting a switch that is powered off to a stack:</a:t>
            </a:r>
            <a:endParaRPr lang="en-US" altLang="zh-CN" smtClean="0"/>
          </a:p>
          <a:p>
            <a:pPr lvl="1"/>
            <a:r>
              <a:rPr lang="en-US" smtClean="0"/>
              <a:t>If the stack has a chain topology, add the new switch to either end of the chain to minimize the impact on running services.</a:t>
            </a:r>
          </a:p>
          <a:p>
            <a:pPr lvl="1"/>
            <a:r>
              <a:rPr lang="en-US" smtClean="0"/>
              <a:t>If the stack has a ring topology, tear down a physical link to change the ring topology to a chain topology, add the new switch to either end of the chain, and then connect the switches at two ends to form a ring.</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1688508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single-switch stack is a standalone switch enabled with the stacking function. There is only one member switch in the stack, which operates as the master switch. Only a switch enabled with the stacking function can join a stack or set up a stack with other switches enabled with the stacking function.</a:t>
            </a:r>
            <a:endParaRPr lang="en-US" altLang="zh-CN" smtClean="0"/>
          </a:p>
          <a:p>
            <a:r>
              <a:rPr lang="en-US" smtClean="0"/>
              <a:t>The stack merging process is as follows:</a:t>
            </a:r>
            <a:endParaRPr lang="en-US" altLang="zh-CN" smtClean="0"/>
          </a:p>
          <a:p>
            <a:pPr lvl="1"/>
            <a:r>
              <a:rPr lang="en-US" smtClean="0"/>
              <a:t>When two stacks merge, both master switches compete to be the master switch of the new stack.</a:t>
            </a:r>
            <a:endParaRPr lang="en-US" altLang="zh-CN" smtClean="0"/>
          </a:p>
          <a:p>
            <a:pPr lvl="1"/>
            <a:r>
              <a:rPr lang="en-US" smtClean="0"/>
              <a:t>After a new master switch is elected, the remaining stack members in the same stack as this new master switch retain their roles and configurations, without affecting services.</a:t>
            </a:r>
            <a:endParaRPr lang="en-US" altLang="zh-CN" smtClean="0"/>
          </a:p>
          <a:p>
            <a:pPr lvl="1"/>
            <a:r>
              <a:rPr lang="en-US" smtClean="0"/>
              <a:t>Switches in the other stack restart and join the new stack as slave switches. The master switch assigns new stack IDs to these switches. Then these switches synchronize their configuration files and system software with the master switch. During this period, services on these switches are interrupted.</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1659604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5921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stack communicates with other network devices as one device using a unique MAC address. This MAC address is known as the stack MAC address.</a:t>
            </a:r>
          </a:p>
          <a:p>
            <a:r>
              <a:rPr lang="en-US" smtClean="0"/>
              <a:t>Generally, the stack MAC address is the MAC address of the master switch. As such, if the master switch is unavailable or leaves the stack, the stack MAC address will be changed 10 minutes later by default. That is, the MAC addresses of the two new stacks are the same within 10 minutes.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20471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new stacks </a:t>
            </a:r>
            <a:r>
              <a:rPr lang="en-US" altLang="zh-CN" smtClean="0"/>
              <a:t>send MAD packets over a </a:t>
            </a:r>
            <a:r>
              <a:rPr lang="en-US" smtClean="0"/>
              <a:t>MAD link (an ordinary cable, which is manually configured as a MAD link) for competition. The stack that fails in the competition shuts down all physical ports (except the manually configured reserved ports) on its member switches to prevent IP or MAC address conflicts.</a:t>
            </a:r>
          </a:p>
          <a:p>
            <a:r>
              <a:rPr lang="en-US" smtClean="0"/>
              <a:t>The MAD process is as follows:</a:t>
            </a:r>
            <a:endParaRPr lang="en-US" altLang="zh-CN" smtClean="0"/>
          </a:p>
          <a:p>
            <a:pPr lvl="1"/>
            <a:r>
              <a:rPr lang="en-US" smtClean="0"/>
              <a:t>After a stack splits, the new stacks have the same IP address and MAC address (stack MAC address). As a result, network entries, such as ARP entries and MAC address entries of downstream devices, are incorrect, causing service exceptions.</a:t>
            </a:r>
            <a:endParaRPr lang="en-US" altLang="zh-CN" smtClean="0"/>
          </a:p>
          <a:p>
            <a:pPr lvl="1"/>
            <a:r>
              <a:rPr lang="en-US" smtClean="0"/>
              <a:t>When MAD is enabled, the new stacks compete through the MAD link.</a:t>
            </a:r>
            <a:endParaRPr lang="en-US" altLang="zh-CN" smtClean="0"/>
          </a:p>
          <a:p>
            <a:pPr lvl="1"/>
            <a:r>
              <a:rPr lang="en-US" smtClean="0"/>
              <a:t>The stack that fails in the competition shuts down all physical interfaces on its member switches to prevent IP or MAC address conflicts.</a:t>
            </a:r>
          </a:p>
          <a:p>
            <a:pPr lvl="1"/>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2380271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use of an intermediate device can shorten the MAD links between member switches. This topology applies to stacks with a long distance between member switches. </a:t>
            </a:r>
          </a:p>
          <a:p>
            <a:pPr lvl="0"/>
            <a:r>
              <a:rPr lang="en-US" smtClean="0"/>
              <a:t>The full-mesh topology prevents MAD failures caused by intermediate device failures, but occupies many interfaces on the member switches. Therefore, this topology applies to stacks with only a few member switches.</a:t>
            </a:r>
          </a:p>
          <a:p>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35089749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relay mode, when the stack is running properly, member switches send MAD packets at an interval of 30 seconds over the MAD links and do not process the received MAD packets. After the stack splits, the new stacks send MAD packets at an interval of 1 second over MAD links to check whether more than one master switch exists.</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299737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5565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73733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12102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previous standby switch becomes the new master switch.</a:t>
            </a:r>
            <a:endParaRPr lang="en-US" altLang="zh-CN" smtClean="0"/>
          </a:p>
          <a:p>
            <a:r>
              <a:rPr lang="en-US" smtClean="0"/>
              <a:t>The new master switch selects a standby switch.</a:t>
            </a:r>
            <a:endParaRPr lang="en-US" altLang="zh-CN" smtClean="0"/>
          </a:p>
          <a:p>
            <a:r>
              <a:rPr lang="en-US" smtClean="0"/>
              <a:t>The previous master switch restarts, rejoins the stack, and becomes a slave switch.</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3195573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Active area: area where the master switch is located.</a:t>
            </a:r>
            <a:endParaRPr lang="en-US" altLang="zh-CN" smtClean="0"/>
          </a:p>
          <a:p>
            <a:r>
              <a:rPr lang="en-US" smtClean="0"/>
              <a:t>A smooth upgrade goes through three phases:</a:t>
            </a:r>
            <a:endParaRPr lang="en-US" altLang="zh-CN" smtClean="0"/>
          </a:p>
          <a:p>
            <a:pPr lvl="1"/>
            <a:r>
              <a:rPr lang="en-US" smtClean="0"/>
              <a:t>The master switch issues the smooth upgrade command to the entire stack. Member switches in the backup area restart with the new system software.</a:t>
            </a:r>
          </a:p>
          <a:p>
            <a:pPr lvl="1"/>
            <a:r>
              <a:rPr lang="en-US" smtClean="0"/>
              <a:t>Member switches in the backup area set up an independent stack running the new system software and notify member switches in the active area. The master switch in the backup area starts to control the stack, and traffic is transmitted through the backup area. The active area then starts the upgrade.</a:t>
            </a:r>
          </a:p>
          <a:p>
            <a:pPr lvl="1"/>
            <a:r>
              <a:rPr lang="en-US" smtClean="0"/>
              <a:t>Member switches in the active area restart with the new system software and join the stack set up in the backup area. The master switch in the backup area displays the upgrade result depending on the stack setup result.</a:t>
            </a:r>
            <a:endParaRPr lang="en-US" altLang="zh-CN" smtClean="0"/>
          </a:p>
          <a:p>
            <a:pPr lvl="1"/>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29170384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6846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figures, when an uplink or a member switch fails, the inter-device link aggregation technology can load balance traffic to other member interfaces through stack cables connecting member switches, thereby improving network reliability.</a:t>
            </a:r>
            <a:endParaRPr lang="en-US" altLang="zh-CN" smtClean="0"/>
          </a:p>
          <a:p>
            <a:r>
              <a:rPr lang="en-US" smtClean="0"/>
              <a:t>However, heavy inter-device traffic will greatly increase the load on stack cables.</a:t>
            </a:r>
            <a:endParaRPr lang="en-US" altLang="zh-CN" dirty="0" smtClean="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6062882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 when traffic is load balanced through inter-device link aggregation, some traffic is forwarded through stack cables between member switches. This greatly increases the bandwidth load on stack cables. If the traffic to be forwarded through stack cables exceeds their bandwidth, some packets cannot be transmitted in a timely manner.</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27105261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0969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Implementation </a:t>
            </a:r>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584293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a:buNone/>
            </a:pPr>
            <a:r>
              <a:rPr lang="zh-CN" altLang="en-US" dirty="0" smtClean="0"/>
              <a:t>  </a:t>
            </a:r>
          </a:p>
          <a:p>
            <a:endParaRPr lang="zh-CN" altLang="en-US" dirty="0"/>
          </a:p>
        </p:txBody>
      </p:sp>
      <p:sp>
        <p:nvSpPr>
          <p:cNvPr id="8" name="幻灯片图像占位符 7"/>
          <p:cNvSpPr>
            <a:spLocks noGrp="1" noRot="1" noChangeAspect="1"/>
          </p:cNvSpPr>
          <p:nvPr>
            <p:ph type="sldImg"/>
          </p:nvPr>
        </p:nvSpPr>
        <p:spPr/>
      </p:sp>
    </p:spTree>
    <p:extLst>
      <p:ext uri="{BB962C8B-B14F-4D97-AF65-F5344CB8AC3E}">
        <p14:creationId xmlns:p14="http://schemas.microsoft.com/office/powerpoint/2010/main" val="3902129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15491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standby switch acts as a backup to the master switch. If the master switch fails, the standby switch takes over all services from the master switch and assumes the CSS master role. A CSS has only one standby switch.</a:t>
            </a:r>
            <a:endParaRPr lang="en-US" altLang="zh-CN" smtClean="0"/>
          </a:p>
          <a:p>
            <a:r>
              <a:rPr lang="en-US" smtClean="0"/>
              <a:t>A CSS link can be one link or a bundle of multiple links.</a:t>
            </a:r>
            <a:endParaRPr lang="en-US" altLang="zh-CN" smtClean="0"/>
          </a:p>
          <a:p>
            <a:r>
              <a:rPr lang="en-US" smtClean="0"/>
              <a:t>By default, the CSS ID of a </a:t>
            </a:r>
            <a:r>
              <a:rPr lang="en-US" altLang="zh-CN" smtClean="0"/>
              <a:t> </a:t>
            </a:r>
            <a:r>
              <a:rPr lang="en-US" smtClean="0"/>
              <a:t>switch is 1. Two switches with the same CSS ID cannot set up a CSS. Before setting up a CSS, you need to manually set the CSS ID of one member switch to 2.</a:t>
            </a:r>
            <a:endParaRPr lang="en-US" altLang="zh-CN" smtClean="0"/>
          </a:p>
          <a:p>
            <a:r>
              <a:rPr lang="en-US" smtClean="0"/>
              <a:t>A switch with a higher CSS priority is more likely to be elected as the master switch.</a:t>
            </a:r>
            <a:endParaRPr lang="en-US" altLang="zh-CN" dirty="0"/>
          </a:p>
        </p:txBody>
      </p:sp>
      <p:sp>
        <p:nvSpPr>
          <p:cNvPr id="8" name="幻灯片图像占位符 7"/>
          <p:cNvSpPr>
            <a:spLocks noGrp="1" noRot="1" noChangeAspect="1"/>
          </p:cNvSpPr>
          <p:nvPr>
            <p:ph type="sldImg"/>
          </p:nvPr>
        </p:nvSpPr>
        <p:spPr/>
      </p:sp>
    </p:spTree>
    <p:extLst>
      <p:ext uri="{BB962C8B-B14F-4D97-AF65-F5344CB8AC3E}">
        <p14:creationId xmlns:p14="http://schemas.microsoft.com/office/powerpoint/2010/main" val="28341563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master switch in a CSS is elected in the same way as the master switch in a stack, and the other switch is elected as the standby switch.</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14650687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service ports are connected to set up a CSS, the number and type of member ports at both ends must be the same, and there is no limitations on the connection sequence.</a:t>
            </a:r>
            <a:endParaRPr lang="en-US" altLang="zh-CN" smtClean="0"/>
          </a:p>
          <a:p>
            <a:r>
              <a:rPr lang="en-US" smtClean="0"/>
              <a:t>Service ports can be connected in either of the following ways according to link distribution:</a:t>
            </a:r>
            <a:endParaRPr lang="en-US" altLang="zh-CN" smtClean="0"/>
          </a:p>
          <a:p>
            <a:pPr lvl="1"/>
            <a:r>
              <a:rPr lang="en-US" smtClean="0"/>
              <a:t>1+0 networking: Each member switch has one logical CSS port and connects to the other member switch through CSS member ports on one LPU.</a:t>
            </a:r>
          </a:p>
          <a:p>
            <a:pPr lvl="1"/>
            <a:r>
              <a:rPr lang="en-US" smtClean="0"/>
              <a:t>1+1 networking: Each member switch has two logical CSS ports and connects to the other member switch through CSS member ports on two LPUs. CSS links on the two LPUs implement link redundancy, as shown in the figure.</a:t>
            </a:r>
            <a:endParaRPr lang="en-US" altLang="zh-CN" smtClean="0"/>
          </a:p>
          <a:p>
            <a:pPr lvl="0"/>
            <a:r>
              <a:rPr lang="en-US" smtClean="0"/>
              <a:t>CSS2: CSS cards on SFUs are connected to set up a CSS. In addition to functions supported by traditional CSS, CSS2 supports 1+N backup of MPUs in a CSS.</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11881536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68187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95249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15165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53115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18030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28946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3257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86617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63783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27278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7237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08463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method and command for configuring the MAD function in a CSS are the same as those in a stack.</a:t>
            </a:r>
            <a:endParaRPr lang="en-US" altLang="zh-CN"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9959529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02618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64307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60810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Reference answers:</a:t>
            </a:r>
            <a:endParaRPr lang="en-US" altLang="zh-CN" dirty="0" smtClean="0"/>
          </a:p>
          <a:p>
            <a:pPr lvl="1"/>
            <a:r>
              <a:rPr lang="en-US" dirty="0" smtClean="0"/>
              <a:t>In the stack joining scenario, a switch has been connected to a running stack through stack cables before being powered on. After the switch is powered on and starts, it becomes a slave switch since the stack already has a master switch. In the stack merging scenario, two stacks are connected through stack cables, and a new master switch is elected for the new stack and updates topology information. </a:t>
            </a:r>
          </a:p>
          <a:p>
            <a:pPr lvl="1"/>
            <a:r>
              <a:rPr lang="en-US" dirty="0" smtClean="0"/>
              <a:t>After a stack-enabled switch is powered on, it becomes a single-switch stack, with itself being the master switch. In this case, if this switch is connected to another stack through stack cables, the two stacks merge. This is a typical difference between stack merging and stack joining.</a:t>
            </a:r>
            <a:endParaRPr lang="en-US" altLang="zh-CN" dirty="0" smtClean="0"/>
          </a:p>
          <a:p>
            <a:pPr lvl="1"/>
            <a:r>
              <a:rPr lang="en-US" dirty="0" smtClean="0"/>
              <a:t>If a stack or CSS splits, more than one stack or CSS may use the same IP address and MAC address, which will cause entry conflicts on other network devices. MAD prevents this situation to ensure normal data forwarding. The stack that fails in the MAD competition shuts down all ports except the reserved ones on its member switches. This prevents </a:t>
            </a:r>
            <a:r>
              <a:rPr lang="en-US" altLang="zh-CN" dirty="0" smtClean="0"/>
              <a:t>IP and MAC address conflicts between stacks, thereby preventing </a:t>
            </a:r>
            <a:r>
              <a:rPr lang="en-US" dirty="0" smtClean="0"/>
              <a:t>entry conflicts on other network.</a:t>
            </a:r>
            <a:endParaRPr lang="en-US" altLang="zh-CN" dirty="0" smtClean="0"/>
          </a:p>
          <a:p>
            <a:pPr lvl="1"/>
            <a:r>
              <a:rPr lang="en-US" dirty="0" smtClean="0"/>
              <a:t>CSS2 supports 1+N backup of MPUs. That is, as long as one MPU on any member switch in a CSS is working and the control plane of the cluster is working normally, the data plane of the cluster can forward packets normally.</a:t>
            </a:r>
            <a:endParaRPr lang="en-US" altLang="zh-CN" dirty="0" smtClean="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29099519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07866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20571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4391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1586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0270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23339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3379359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0166253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971230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18"/>
          </p:nvPr>
        </p:nvSpPr>
        <p:spPr/>
        <p:txBody>
          <a:bodyPr/>
          <a:lstStyle/>
          <a:p>
            <a:endParaRPr lang="zh-CN" altLang="en-US">
              <a:sym typeface="Huawei Sans" panose="020C0503030203020204" pitchFamily="34" charset="0"/>
            </a:endParaRPr>
          </a:p>
        </p:txBody>
      </p:sp>
      <p:sp>
        <p:nvSpPr>
          <p:cNvPr id="8" name="文本占位符 7"/>
          <p:cNvSpPr>
            <a:spLocks noGrp="1"/>
          </p:cNvSpPr>
          <p:nvPr>
            <p:ph type="body" sz="quarter" idx="19"/>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20"/>
          </p:nvPr>
        </p:nvSpPr>
        <p:spPr/>
        <p:txBody>
          <a:bodyPr/>
          <a:lstStyle/>
          <a:p>
            <a:endParaRPr lang="zh-CN" altLang="en-US">
              <a:sym typeface="Huawei Sans" panose="020C0503030203020204" pitchFamily="34" charset="0"/>
            </a:endParaRPr>
          </a:p>
        </p:txBody>
      </p:sp>
      <p:sp>
        <p:nvSpPr>
          <p:cNvPr id="30" name="文本占位符 5"/>
          <p:cNvSpPr>
            <a:spLocks noGrp="1"/>
          </p:cNvSpPr>
          <p:nvPr>
            <p:ph type="body" sz="quarter" idx="13"/>
          </p:nvPr>
        </p:nvSpPr>
        <p:spPr/>
        <p:txBody>
          <a:bodyPr/>
          <a:lstStyle/>
          <a:p>
            <a:r>
              <a:rPr lang="en-US" smtClean="0">
                <a:sym typeface="Huawei Sans" panose="020C0503030203020204" pitchFamily="34" charset="0"/>
              </a:rPr>
              <a:t>Shi Miaomiao wx791350</a:t>
            </a:r>
            <a:endParaRPr lang="en-US" altLang="zh-CN" dirty="0">
              <a:sym typeface="Huawei Sans" panose="020C0503030203020204" pitchFamily="34" charset="0"/>
            </a:endParaRPr>
          </a:p>
        </p:txBody>
      </p:sp>
      <p:sp>
        <p:nvSpPr>
          <p:cNvPr id="3" name="文本占位符 2"/>
          <p:cNvSpPr>
            <a:spLocks noGrp="1"/>
          </p:cNvSpPr>
          <p:nvPr>
            <p:ph type="body" sz="quarter" idx="14"/>
          </p:nvPr>
        </p:nvSpPr>
        <p:spPr/>
        <p:txBody>
          <a:bodyPr/>
          <a:lstStyle/>
          <a:p>
            <a:r>
              <a:rPr lang="en-US" altLang="zh-CN" dirty="0" smtClean="0">
                <a:sym typeface="Huawei Sans" panose="020C0503030203020204" pitchFamily="34" charset="0"/>
              </a:rPr>
              <a:t>2020</a:t>
            </a:r>
            <a:endParaRPr lang="zh-CN" altLang="en-US"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16"/>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2"/>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3"/>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4"/>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50" name="文本占位符 49"/>
          <p:cNvSpPr>
            <a:spLocks noGrp="1"/>
          </p:cNvSpPr>
          <p:nvPr>
            <p:ph type="body" sz="quarter" idx="37"/>
          </p:nvPr>
        </p:nvSpPr>
        <p:spPr/>
        <p:txBody>
          <a:bodyPr/>
          <a:lstStyle/>
          <a:p>
            <a:endParaRPr lang="zh-CN" altLang="en-US">
              <a:sym typeface="Huawei Sans" panose="020C0503030203020204" pitchFamily="34" charset="0"/>
            </a:endParaRPr>
          </a:p>
        </p:txBody>
      </p:sp>
      <p:sp>
        <p:nvSpPr>
          <p:cNvPr id="51" name="文本占位符 50"/>
          <p:cNvSpPr>
            <a:spLocks noGrp="1"/>
          </p:cNvSpPr>
          <p:nvPr>
            <p:ph type="body" sz="quarter" idx="38"/>
          </p:nvPr>
        </p:nvSpPr>
        <p:spPr/>
        <p:txBody>
          <a:bodyPr/>
          <a:lstStyle/>
          <a:p>
            <a:endParaRPr lang="zh-CN" altLang="en-US">
              <a:sym typeface="Huawei Sans" panose="020C0503030203020204" pitchFamily="34" charset="0"/>
            </a:endParaRPr>
          </a:p>
        </p:txBody>
      </p:sp>
      <p:sp>
        <p:nvSpPr>
          <p:cNvPr id="52" name="文本占位符 51"/>
          <p:cNvSpPr>
            <a:spLocks noGrp="1"/>
          </p:cNvSpPr>
          <p:nvPr>
            <p:ph type="body" sz="quarter" idx="39"/>
          </p:nvPr>
        </p:nvSpPr>
        <p:spPr/>
        <p:txBody>
          <a:bodyPr/>
          <a:lstStyle/>
          <a:p>
            <a:endParaRPr lang="zh-CN" altLang="en-US">
              <a:sym typeface="Huawei Sans" panose="020C0503030203020204" pitchFamily="34" charset="0"/>
            </a:endParaRPr>
          </a:p>
        </p:txBody>
      </p:sp>
      <p:sp>
        <p:nvSpPr>
          <p:cNvPr id="53" name="文本占位符 52"/>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6848270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495289"/>
          </a:xfrm>
        </p:spPr>
        <p:txBody>
          <a:bodyPr/>
          <a:lstStyle/>
          <a:p>
            <a:pPr marL="0" indent="0">
              <a:buNone/>
            </a:pPr>
            <a:r>
              <a:rPr lang="en-US" altLang="zh-CN" sz="1800" dirty="0" smtClean="0"/>
              <a:t>Stack and CSS greatly reduce the service interruption time.</a:t>
            </a:r>
          </a:p>
          <a:p>
            <a:endParaRPr lang="zh-CN" altLang="en-US" sz="18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Advantages of </a:t>
            </a:r>
            <a:r>
              <a:rPr lang="en-US" altLang="zh-CN" smtClean="0">
                <a:sym typeface="Huawei Sans" panose="020C0503030203020204" pitchFamily="34" charset="0"/>
              </a:rPr>
              <a:t>Stack and CSS </a:t>
            </a:r>
            <a:r>
              <a:rPr lang="en-US" smtClean="0">
                <a:sym typeface="Huawei Sans" panose="020C0503030203020204" pitchFamily="34" charset="0"/>
              </a:rPr>
              <a:t>(3)</a:t>
            </a:r>
            <a:endParaRPr lang="en-US" altLang="zh-CN" dirty="0">
              <a:sym typeface="Huawei Sans" panose="020C0503030203020204" pitchFamily="34" charset="0"/>
            </a:endParaRPr>
          </a:p>
        </p:txBody>
      </p:sp>
      <p:sp>
        <p:nvSpPr>
          <p:cNvPr id="11" name="圆角矩形 75"/>
          <p:cNvSpPr/>
          <p:nvPr/>
        </p:nvSpPr>
        <p:spPr bwMode="gray">
          <a:xfrm>
            <a:off x="453277" y="1725408"/>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STP networking</a:t>
            </a:r>
            <a:endPar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453277" y="2156744"/>
            <a:ext cx="5571790" cy="415192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75"/>
          <p:cNvSpPr/>
          <p:nvPr/>
        </p:nvSpPr>
        <p:spPr bwMode="gray">
          <a:xfrm>
            <a:off x="6093620" y="1725408"/>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Stack/CSS networking</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463283" y="5135537"/>
            <a:ext cx="5561784" cy="120936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 fault occurs, for example, the active device or link is unavailable, an active/standby switchover is performed.</a:t>
            </a: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switchover time depends on the STP convergence time, which is usually several seconds.</a:t>
            </a:r>
            <a:endParaRPr lang="en-US" altLang="zh-CN" sz="1398"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p:nvPr/>
        </p:nvCxnSpPr>
        <p:spPr bwMode="gray">
          <a:xfrm flipV="1">
            <a:off x="1349442" y="2882581"/>
            <a:ext cx="1195830"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flipV="1">
            <a:off x="1349441" y="2882581"/>
            <a:ext cx="2775296"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flipV="1">
            <a:off x="2545271" y="2882581"/>
            <a:ext cx="71314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flipV="1">
            <a:off x="3258415" y="2882581"/>
            <a:ext cx="86632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flipH="1" flipV="1">
            <a:off x="2545271" y="2882581"/>
            <a:ext cx="2622117"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flipH="1" flipV="1">
            <a:off x="4124737" y="2882581"/>
            <a:ext cx="1042651"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组合 28"/>
          <p:cNvGrpSpPr>
            <a:grpSpLocks noChangeAspect="1"/>
          </p:cNvGrpSpPr>
          <p:nvPr/>
        </p:nvGrpSpPr>
        <p:grpSpPr bwMode="gray">
          <a:xfrm>
            <a:off x="3258414" y="3965370"/>
            <a:ext cx="220354" cy="220354"/>
            <a:chOff x="5076056" y="3356992"/>
            <a:chExt cx="436268" cy="436268"/>
          </a:xfrm>
        </p:grpSpPr>
        <p:sp>
          <p:nvSpPr>
            <p:cNvPr id="81"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3" name="组合 28"/>
          <p:cNvGrpSpPr>
            <a:grpSpLocks noChangeAspect="1"/>
          </p:cNvGrpSpPr>
          <p:nvPr/>
        </p:nvGrpSpPr>
        <p:grpSpPr bwMode="gray">
          <a:xfrm>
            <a:off x="5016994" y="3965370"/>
            <a:ext cx="220354" cy="220354"/>
            <a:chOff x="5076056" y="3356992"/>
            <a:chExt cx="436268" cy="436268"/>
          </a:xfrm>
        </p:grpSpPr>
        <p:sp>
          <p:nvSpPr>
            <p:cNvPr id="84"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2" name="直接箭头连接符 91"/>
          <p:cNvCxnSpPr/>
          <p:nvPr/>
        </p:nvCxnSpPr>
        <p:spPr bwMode="gray">
          <a:xfrm flipH="1" flipV="1">
            <a:off x="2787364" y="3687377"/>
            <a:ext cx="258724" cy="495432"/>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flipH="1" flipV="1">
            <a:off x="4124737" y="3869612"/>
            <a:ext cx="602882" cy="313981"/>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75377" y="2439954"/>
            <a:ext cx="539789" cy="442627"/>
          </a:xfrm>
          <a:prstGeom prst="rect">
            <a:avLst/>
          </a:prstGeom>
        </p:spPr>
      </p:pic>
      <p:pic>
        <p:nvPicPr>
          <p:cNvPr id="95" name="图片 9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79547" y="4248186"/>
            <a:ext cx="539789" cy="442627"/>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54843" y="2439954"/>
            <a:ext cx="539789" cy="442627"/>
          </a:xfrm>
          <a:prstGeom prst="rect">
            <a:avLst/>
          </a:prstGeom>
        </p:spPr>
      </p:pic>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8520" y="4248186"/>
            <a:ext cx="539789" cy="442627"/>
          </a:xfrm>
          <a:prstGeom prst="rect">
            <a:avLst/>
          </a:prstGeom>
        </p:spPr>
      </p:pic>
      <p:pic>
        <p:nvPicPr>
          <p:cNvPr id="98" name="图片 9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97493" y="4248186"/>
            <a:ext cx="539789" cy="442627"/>
          </a:xfrm>
          <a:prstGeom prst="rect">
            <a:avLst/>
          </a:prstGeom>
        </p:spPr>
      </p:pic>
      <p:sp>
        <p:nvSpPr>
          <p:cNvPr id="99" name="十字形 98"/>
          <p:cNvSpPr/>
          <p:nvPr/>
        </p:nvSpPr>
        <p:spPr bwMode="gray">
          <a:xfrm rot="2785165">
            <a:off x="2166261" y="2947554"/>
            <a:ext cx="314040" cy="314040"/>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箭头连接符 103"/>
          <p:cNvCxnSpPr/>
          <p:nvPr/>
        </p:nvCxnSpPr>
        <p:spPr bwMode="gray">
          <a:xfrm flipV="1">
            <a:off x="1893064" y="3871710"/>
            <a:ext cx="652207" cy="320925"/>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05" name="矩形 104"/>
          <p:cNvSpPr/>
          <p:nvPr/>
        </p:nvSpPr>
        <p:spPr bwMode="gray">
          <a:xfrm>
            <a:off x="7695844" y="2328376"/>
            <a:ext cx="2419565"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6551796" y="4101736"/>
            <a:ext cx="4607145"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8579416" y="2206504"/>
            <a:ext cx="609367"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8633763" y="479438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75"/>
          <p:cNvSpPr/>
          <p:nvPr/>
        </p:nvSpPr>
        <p:spPr bwMode="gray">
          <a:xfrm>
            <a:off x="6093620" y="2156744"/>
            <a:ext cx="5571790" cy="41519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直接连接符 112"/>
          <p:cNvCxnSpPr/>
          <p:nvPr/>
        </p:nvCxnSpPr>
        <p:spPr bwMode="gray">
          <a:xfrm flipV="1">
            <a:off x="6940338" y="2897815"/>
            <a:ext cx="1195830"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V="1">
            <a:off x="6940337" y="2897815"/>
            <a:ext cx="2775296"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gray">
          <a:xfrm flipH="1" flipV="1">
            <a:off x="8136167" y="2897815"/>
            <a:ext cx="71314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flipV="1">
            <a:off x="8849311" y="2897815"/>
            <a:ext cx="86632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flipV="1">
            <a:off x="8136167" y="2897815"/>
            <a:ext cx="2622117"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bwMode="gray">
          <a:xfrm flipH="1" flipV="1">
            <a:off x="9715633" y="2897815"/>
            <a:ext cx="1042651"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bwMode="gray">
          <a:xfrm flipV="1">
            <a:off x="7428560" y="3608970"/>
            <a:ext cx="534568" cy="263039"/>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bwMode="gray">
          <a:xfrm flipH="1" flipV="1">
            <a:off x="10017340" y="3545575"/>
            <a:ext cx="258977" cy="339193"/>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p:nvPr/>
        </p:nvCxnSpPr>
        <p:spPr bwMode="gray">
          <a:xfrm flipV="1">
            <a:off x="8849311" y="3558941"/>
            <a:ext cx="267499" cy="421663"/>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29" name="TextBox 77"/>
          <p:cNvSpPr txBox="1"/>
          <p:nvPr/>
        </p:nvSpPr>
        <p:spPr bwMode="gray">
          <a:xfrm>
            <a:off x="10115409" y="3178380"/>
            <a:ext cx="1390202"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0" name="椭圆 129"/>
          <p:cNvSpPr/>
          <p:nvPr/>
        </p:nvSpPr>
        <p:spPr bwMode="gray">
          <a:xfrm rot="5400000">
            <a:off x="8857298" y="1935173"/>
            <a:ext cx="187971" cy="2871597"/>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圆角矩形 75"/>
          <p:cNvSpPr/>
          <p:nvPr/>
        </p:nvSpPr>
        <p:spPr bwMode="gray">
          <a:xfrm>
            <a:off x="6103626" y="5135537"/>
            <a:ext cx="5561784" cy="1072874"/>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failure of a single device or link does not affect service forwarding. Traffic will be switched to other available member links of Eth-Trunks.</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Users are unaware of the interruption.</a:t>
            </a:r>
            <a:endParaRPr lang="en-US" altLang="zh-CN" sz="1398"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670443" y="4263420"/>
            <a:ext cx="539789" cy="442627"/>
          </a:xfrm>
          <a:prstGeom prst="rect">
            <a:avLst/>
          </a:prstGeom>
        </p:spPr>
      </p:pic>
      <p:pic>
        <p:nvPicPr>
          <p:cNvPr id="134" name="图片 1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45739" y="2455188"/>
            <a:ext cx="539789" cy="442627"/>
          </a:xfrm>
          <a:prstGeom prst="rect">
            <a:avLst/>
          </a:prstGeom>
        </p:spPr>
      </p:pic>
      <p:pic>
        <p:nvPicPr>
          <p:cNvPr id="135" name="图片 13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579416" y="4263420"/>
            <a:ext cx="539789" cy="442627"/>
          </a:xfrm>
          <a:prstGeom prst="rect">
            <a:avLst/>
          </a:prstGeom>
        </p:spPr>
      </p:pic>
      <p:pic>
        <p:nvPicPr>
          <p:cNvPr id="136" name="图片 13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488389" y="4263420"/>
            <a:ext cx="539789" cy="442627"/>
          </a:xfrm>
          <a:prstGeom prst="rect">
            <a:avLst/>
          </a:prstGeom>
        </p:spPr>
      </p:pic>
      <p:pic>
        <p:nvPicPr>
          <p:cNvPr id="51" name="图片 50" descr="核心交换机故障.png">
            <a:extLst>
              <a:ext uri="{FF2B5EF4-FFF2-40B4-BE49-F238E27FC236}">
                <a16:creationId xmlns:a16="http://schemas.microsoft.com/office/drawing/2014/main" xmlns="" id="{FFA356AB-6D1F-4F58-BD92-B88A9C20C260}"/>
              </a:ext>
            </a:extLst>
          </p:cNvPr>
          <p:cNvPicPr>
            <a:picLocks noChangeAspect="1"/>
          </p:cNvPicPr>
          <p:nvPr/>
        </p:nvPicPr>
        <p:blipFill>
          <a:blip r:embed="rId5" cstate="print"/>
          <a:stretch>
            <a:fillRect/>
          </a:stretch>
        </p:blipFill>
        <p:spPr bwMode="gray">
          <a:xfrm>
            <a:off x="7872670" y="2455189"/>
            <a:ext cx="539789" cy="441645"/>
          </a:xfrm>
          <a:prstGeom prst="rect">
            <a:avLst/>
          </a:prstGeom>
        </p:spPr>
      </p:pic>
    </p:spTree>
    <p:extLst>
      <p:ext uri="{BB962C8B-B14F-4D97-AF65-F5344CB8AC3E}">
        <p14:creationId xmlns:p14="http://schemas.microsoft.com/office/powerpoint/2010/main" val="11695437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Overview of Stack and CSS</a:t>
            </a:r>
            <a:endParaRPr lang="en-US" altLang="zh-CN" dirty="0" smtClean="0">
              <a:solidFill>
                <a:schemeClr val="bg1">
                  <a:lumMod val="50000"/>
                </a:schemeClr>
              </a:solidFill>
              <a:sym typeface="Huawei Sans" panose="020C0503030203020204" pitchFamily="34" charset="0"/>
            </a:endParaRPr>
          </a:p>
          <a:p>
            <a:r>
              <a:rPr lang="en-US" altLang="zh-CN" b="1" dirty="0" smtClean="0">
                <a:sym typeface="Huawei Sans" panose="020C0503030203020204" pitchFamily="34" charset="0"/>
              </a:rPr>
              <a:t>Implementation </a:t>
            </a:r>
            <a:r>
              <a:rPr lang="en-US" b="1" dirty="0" smtClean="0">
                <a:sym typeface="Huawei Sans" panose="020C0503030203020204" pitchFamily="34" charset="0"/>
              </a:rPr>
              <a:t>of Stack</a:t>
            </a:r>
            <a:endParaRPr lang="en-US" altLang="zh-CN" b="1" dirty="0" smtClean="0">
              <a:sym typeface="Huawei Sans" panose="020C0503030203020204" pitchFamily="34" charset="0"/>
            </a:endParaRPr>
          </a:p>
          <a:p>
            <a:r>
              <a:rPr lang="en-US" altLang="zh-CN" dirty="0" smtClean="0">
                <a:solidFill>
                  <a:schemeClr val="bg1">
                    <a:lumMod val="50000"/>
                  </a:schemeClr>
                </a:solidFill>
                <a:sym typeface="Huawei Sans" panose="020C0503030203020204" pitchFamily="34" charset="0"/>
              </a:rPr>
              <a:t>Implementation </a:t>
            </a:r>
            <a:r>
              <a:rPr lang="en-US" dirty="0" smtClean="0">
                <a:solidFill>
                  <a:schemeClr val="bg1">
                    <a:lumMod val="50000"/>
                  </a:schemeClr>
                </a:solidFill>
                <a:sym typeface="Huawei Sans" panose="020C0503030203020204" pitchFamily="34" charset="0"/>
              </a:rPr>
              <a:t>of CSS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Configuration</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276711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3256026"/>
          </a:xfrm>
        </p:spPr>
        <p:txBody>
          <a:bodyPr/>
          <a:lstStyle/>
          <a:p>
            <a:r>
              <a:rPr lang="en-US" sz="1600" dirty="0" smtClean="0">
                <a:sym typeface="Huawei Sans" panose="020C0503030203020204" pitchFamily="34" charset="0"/>
              </a:rPr>
              <a:t>Switches that join a stack are member switches. In a stack, member switches take on one of the three roles:</a:t>
            </a:r>
          </a:p>
          <a:p>
            <a:pPr lvl="1"/>
            <a:r>
              <a:rPr lang="en-US" sz="1400" dirty="0" smtClean="0">
                <a:sym typeface="Huawei Sans" panose="020C0503030203020204" pitchFamily="34" charset="0"/>
              </a:rPr>
              <a:t>Master switch: manages the stack. A stack has only one master switch.</a:t>
            </a:r>
          </a:p>
          <a:p>
            <a:pPr lvl="1"/>
            <a:r>
              <a:rPr lang="en-US" sz="1400" dirty="0" smtClean="0">
                <a:sym typeface="Huawei Sans" panose="020C0503030203020204" pitchFamily="34" charset="0"/>
              </a:rPr>
              <a:t>Standby switch: is the backup of the master switch. A stack has only one standby switch. If the master switch fails, the standby switch takes over all services from the master switch and assumes the master role.</a:t>
            </a:r>
          </a:p>
          <a:p>
            <a:pPr lvl="1"/>
            <a:r>
              <a:rPr lang="en-US" sz="1400" dirty="0" smtClean="0">
                <a:sym typeface="Huawei Sans" panose="020C0503030203020204" pitchFamily="34" charset="0"/>
              </a:rPr>
              <a:t>Slave switch: forwards service traffic. A stack may have multiple slave switches. The more slave switches in a stack, the higher forwarding performance the stack can provide. Apart from the master and standby switches, all the other member switches are slave switches. If the standby switch becomes unavailable, a slave switch assumes the standby role.</a:t>
            </a:r>
            <a:endParaRPr lang="en-US" altLang="zh-CN" sz="1400" dirty="0" smtClean="0">
              <a:sym typeface="Huawei Sans" panose="020C0503030203020204" pitchFamily="34" charset="0"/>
            </a:endParaRPr>
          </a:p>
          <a:p>
            <a:r>
              <a:rPr lang="en-US" sz="1600" dirty="0" smtClean="0">
                <a:sym typeface="Huawei Sans" panose="020C0503030203020204" pitchFamily="34" charset="0"/>
              </a:rPr>
              <a:t>Stack priority: determines the role of a stack member in role election. A higher priority value for a stack member increases the probability of it being elected the stack master.</a:t>
            </a:r>
            <a:endParaRPr 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Basic Concepts </a:t>
            </a:r>
            <a:r>
              <a:rPr lang="en-US" altLang="zh-CN" smtClean="0">
                <a:sym typeface="Huawei Sans" panose="020C0503030203020204" pitchFamily="34" charset="0"/>
              </a:rPr>
              <a:t>of </a:t>
            </a:r>
            <a:r>
              <a:rPr lang="en-US" smtClean="0">
                <a:sym typeface="Huawei Sans" panose="020C0503030203020204" pitchFamily="34" charset="0"/>
              </a:rPr>
              <a:t>Stack</a:t>
            </a:r>
            <a:endParaRPr lang="en-US" altLang="zh-CN" dirty="0">
              <a:sym typeface="Huawei Sans" panose="020C0503030203020204" pitchFamily="34" charset="0"/>
            </a:endParaRPr>
          </a:p>
        </p:txBody>
      </p:sp>
      <p:sp>
        <p:nvSpPr>
          <p:cNvPr id="4" name="圆角矩形 3"/>
          <p:cNvSpPr/>
          <p:nvPr/>
        </p:nvSpPr>
        <p:spPr bwMode="gray">
          <a:xfrm>
            <a:off x="3481268" y="5372444"/>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69712" y="5544238"/>
            <a:ext cx="539789" cy="442627"/>
          </a:xfrm>
          <a:prstGeom prst="rect">
            <a:avLst/>
          </a:prstGeom>
          <a:noFill/>
          <a:ln>
            <a:noFill/>
          </a:ln>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81153" y="5544238"/>
            <a:ext cx="539789" cy="442627"/>
          </a:xfrm>
          <a:prstGeom prst="rect">
            <a:avLst/>
          </a:prstGeom>
          <a:noFill/>
          <a:ln>
            <a:noFill/>
          </a:ln>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93769" y="5544238"/>
            <a:ext cx="539789" cy="442627"/>
          </a:xfrm>
          <a:prstGeom prst="rect">
            <a:avLst/>
          </a:prstGeom>
          <a:noFill/>
          <a:ln>
            <a:noFill/>
          </a:ln>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79216" y="5544238"/>
            <a:ext cx="539789" cy="442627"/>
          </a:xfrm>
          <a:prstGeom prst="rect">
            <a:avLst/>
          </a:prstGeom>
          <a:noFill/>
          <a:ln>
            <a:noFill/>
          </a:ln>
        </p:spPr>
      </p:pic>
      <p:sp>
        <p:nvSpPr>
          <p:cNvPr id="9" name="文本框 8"/>
          <p:cNvSpPr txBox="1"/>
          <p:nvPr/>
        </p:nvSpPr>
        <p:spPr bwMode="gray">
          <a:xfrm>
            <a:off x="5720422" y="5236290"/>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4069775" y="5782157"/>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5480696" y="5782157"/>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6670981" y="5782157"/>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7914510" y="5782157"/>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bwMode="gray">
          <a:xfrm>
            <a:off x="4082726" y="5082997"/>
            <a:ext cx="2605022" cy="426553"/>
          </a:xfrm>
          <a:custGeom>
            <a:avLst/>
            <a:gdLst>
              <a:gd name="connsiteX0" fmla="*/ 0 w 2606040"/>
              <a:gd name="connsiteY0" fmla="*/ 586756 h 601996"/>
              <a:gd name="connsiteX1" fmla="*/ 1104900 w 2606040"/>
              <a:gd name="connsiteY1" fmla="*/ 16 h 601996"/>
              <a:gd name="connsiteX2" fmla="*/ 2606040 w 2606040"/>
              <a:gd name="connsiteY2" fmla="*/ 601996 h 601996"/>
            </a:gdLst>
            <a:ahLst/>
            <a:cxnLst>
              <a:cxn ang="0">
                <a:pos x="connsiteX0" y="connsiteY0"/>
              </a:cxn>
              <a:cxn ang="0">
                <a:pos x="connsiteX1" y="connsiteY1"/>
              </a:cxn>
              <a:cxn ang="0">
                <a:pos x="connsiteX2" y="connsiteY2"/>
              </a:cxn>
            </a:cxnLst>
            <a:rect l="l" t="t" r="r" b="b"/>
            <a:pathLst>
              <a:path w="2606040" h="601996">
                <a:moveTo>
                  <a:pt x="0" y="586756"/>
                </a:moveTo>
                <a:cubicBezTo>
                  <a:pt x="335280" y="292116"/>
                  <a:pt x="670560" y="-2524"/>
                  <a:pt x="1104900" y="16"/>
                </a:cubicBezTo>
                <a:cubicBezTo>
                  <a:pt x="1539240" y="2556"/>
                  <a:pt x="2362200" y="514366"/>
                  <a:pt x="2606040" y="601996"/>
                </a:cubicBezTo>
              </a:path>
            </a:pathLst>
          </a:cu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a:off x="4075109" y="4816345"/>
            <a:ext cx="3823746" cy="693206"/>
          </a:xfrm>
          <a:custGeom>
            <a:avLst/>
            <a:gdLst>
              <a:gd name="connsiteX0" fmla="*/ 0 w 3825240"/>
              <a:gd name="connsiteY0" fmla="*/ 662997 h 693477"/>
              <a:gd name="connsiteX1" fmla="*/ 1623060 w 3825240"/>
              <a:gd name="connsiteY1" fmla="*/ 57 h 693477"/>
              <a:gd name="connsiteX2" fmla="*/ 3825240 w 3825240"/>
              <a:gd name="connsiteY2" fmla="*/ 693477 h 693477"/>
            </a:gdLst>
            <a:ahLst/>
            <a:cxnLst>
              <a:cxn ang="0">
                <a:pos x="connsiteX0" y="connsiteY0"/>
              </a:cxn>
              <a:cxn ang="0">
                <a:pos x="connsiteX1" y="connsiteY1"/>
              </a:cxn>
              <a:cxn ang="0">
                <a:pos x="connsiteX2" y="connsiteY2"/>
              </a:cxn>
            </a:cxnLst>
            <a:rect l="l" t="t" r="r" b="b"/>
            <a:pathLst>
              <a:path w="3825240" h="693477">
                <a:moveTo>
                  <a:pt x="0" y="662997"/>
                </a:moveTo>
                <a:cubicBezTo>
                  <a:pt x="492760" y="328987"/>
                  <a:pt x="985520" y="-5023"/>
                  <a:pt x="1623060" y="57"/>
                </a:cubicBezTo>
                <a:cubicBezTo>
                  <a:pt x="2260600" y="5137"/>
                  <a:pt x="3825240" y="693477"/>
                  <a:pt x="3825240" y="693477"/>
                </a:cubicBezTo>
              </a:path>
            </a:pathLst>
          </a:cu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439697" y="4448282"/>
            <a:ext cx="1277914" cy="307777"/>
          </a:xfrm>
          <a:prstGeom prst="rect">
            <a:avLst/>
          </a:prstGeom>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Management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p:cNvCxnSpPr>
            <a:stCxn id="19" idx="2"/>
          </p:cNvCxnSpPr>
          <p:nvPr/>
        </p:nvCxnSpPr>
        <p:spPr bwMode="gray">
          <a:xfrm>
            <a:off x="5078654" y="4756059"/>
            <a:ext cx="291836" cy="68275"/>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9" idx="2"/>
            <a:endCxn id="17" idx="1"/>
          </p:cNvCxnSpPr>
          <p:nvPr/>
        </p:nvCxnSpPr>
        <p:spPr bwMode="gray">
          <a:xfrm>
            <a:off x="5078654" y="4756059"/>
            <a:ext cx="108540" cy="326949"/>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3481267" y="6030738"/>
            <a:ext cx="1040670" cy="276999"/>
          </a:xfrm>
          <a:prstGeom prst="rect">
            <a:avLst/>
          </a:prstGeom>
        </p:spPr>
        <p:txBody>
          <a:bodyPr wrap="non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200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4913104" y="6030738"/>
            <a:ext cx="1040670" cy="276999"/>
          </a:xfrm>
          <a:prstGeom prst="rect">
            <a:avLst/>
          </a:prstGeom>
        </p:spPr>
        <p:txBody>
          <a:bodyPr wrap="non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150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172293" y="6030738"/>
            <a:ext cx="1040670" cy="276999"/>
          </a:xfrm>
          <a:prstGeom prst="rect">
            <a:avLst/>
          </a:prstGeom>
        </p:spPr>
        <p:txBody>
          <a:bodyPr wrap="non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7382385" y="6030738"/>
            <a:ext cx="1040670" cy="276999"/>
          </a:xfrm>
          <a:prstGeom prst="rect">
            <a:avLst/>
          </a:prstGeom>
        </p:spPr>
        <p:txBody>
          <a:bodyPr wrap="non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priority 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47735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占位符 76"/>
          <p:cNvSpPr>
            <a:spLocks noGrp="1"/>
          </p:cNvSpPr>
          <p:nvPr>
            <p:ph type="body" sz="quarter" idx="10"/>
          </p:nvPr>
        </p:nvSpPr>
        <p:spPr bwMode="gray">
          <a:xfrm>
            <a:off x="451877" y="1242453"/>
            <a:ext cx="11306175" cy="2282458"/>
          </a:xfrm>
        </p:spPr>
        <p:txBody>
          <a:bodyPr/>
          <a:lstStyle/>
          <a:p>
            <a:r>
              <a:rPr lang="en-US" altLang="zh-CN" sz="1600" dirty="0" smtClean="0">
                <a:sym typeface="Huawei Sans" panose="020C0503030203020204" pitchFamily="34" charset="0"/>
              </a:rPr>
              <a:t>A stack ID identifies a stack member and is the slot ID of the member. Each stack member must have a unique stack ID in the stack.</a:t>
            </a:r>
          </a:p>
          <a:p>
            <a:r>
              <a:rPr lang="en-US" altLang="zh-CN" sz="1600" dirty="0" smtClean="0">
                <a:sym typeface="Huawei Sans" panose="020C0503030203020204" pitchFamily="34" charset="0"/>
              </a:rPr>
              <a:t>The default stack ID of a device is 0. In a stack, the master switch manages stack IDs of other member switches. When a new member switch joins the stack and its stack ID conflicts with that of another member switch in the stack, the master switch searches for the smallest available stack ID and assigns it to the new member switch.</a:t>
            </a:r>
          </a:p>
          <a:p>
            <a:r>
              <a:rPr lang="en-US" altLang="zh-CN" sz="1600" dirty="0" smtClean="0">
                <a:sym typeface="Huawei Sans" panose="020C0503030203020204" pitchFamily="34" charset="0"/>
              </a:rPr>
              <a:t>You are advised to configure stack IDs for stack members before setting up a stack.</a:t>
            </a:r>
          </a:p>
          <a:p>
            <a:endParaRPr lang="zh-CN" altLang="en-US" sz="16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Stack ID</a:t>
            </a:r>
            <a:endParaRPr lang="en-US" altLang="zh-CN" dirty="0">
              <a:sym typeface="Huawei Sans" panose="020C0503030203020204" pitchFamily="34" charset="0"/>
            </a:endParaRPr>
          </a:p>
        </p:txBody>
      </p:sp>
      <p:sp>
        <p:nvSpPr>
          <p:cNvPr id="5" name="矩形 4"/>
          <p:cNvSpPr/>
          <p:nvPr/>
        </p:nvSpPr>
        <p:spPr bwMode="gray">
          <a:xfrm>
            <a:off x="6755749" y="3618528"/>
            <a:ext cx="3974731" cy="2632196"/>
          </a:xfrm>
          <a:prstGeom prst="rect">
            <a:avLst/>
          </a:prstGeom>
          <a:solidFill>
            <a:srgbClr val="FFFFCC"/>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1925953" y="3941022"/>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2002694"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2002694"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2718352"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2718352"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3468898"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3468898"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4184557"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4184557"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4922704"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4922704"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925953" y="4739268"/>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2002694"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2002694"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2718352"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2718352"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3468898"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3468898"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184557"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4184557"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4922704"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4922704"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1925953" y="5523601"/>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2002694"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2002694"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2718352"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2718352"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3468898"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3468898"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4184557"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4184557"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GE0/0/7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4922704"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4922704"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793440" y="4084163"/>
            <a:ext cx="1016625" cy="307648"/>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ID 0</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93440" y="4898279"/>
            <a:ext cx="1016625" cy="307648"/>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ID 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793440" y="5647378"/>
            <a:ext cx="1016625" cy="307648"/>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ID 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下箭头 63"/>
          <p:cNvSpPr/>
          <p:nvPr/>
        </p:nvSpPr>
        <p:spPr bwMode="gray">
          <a:xfrm rot="5400000" flipV="1">
            <a:off x="5667378" y="4543383"/>
            <a:ext cx="1082091" cy="86614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871638" y="3941022"/>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6948379"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6948379"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7664037"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7664037"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8414583"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8414583"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9130242"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9130242"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9868389" y="403342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9868389" y="4261670"/>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6871638" y="4739268"/>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6948379"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6948379"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7664037"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7664037"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8414583"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8414583"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9130242"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9130242"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9868389" y="483166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9868389" y="5059916"/>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6871638" y="5523601"/>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6948379"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6948379"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7664037"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7664037"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8414583"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8414583"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9130242"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9130242"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9868389" y="561599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9868389" y="5844248"/>
            <a:ext cx="647819" cy="173739"/>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7742972" y="3625948"/>
            <a:ext cx="2210654" cy="307648"/>
          </a:xfrm>
          <a:prstGeom prst="rect">
            <a:avLst/>
          </a:prstGeom>
          <a:noFill/>
        </p:spPr>
        <p:txBody>
          <a:bodyPr wrap="square" rtlCol="0">
            <a:spAutoFit/>
          </a:bodyPr>
          <a:lstStyle/>
          <a:p>
            <a:pPr fontAlgn="ctr"/>
            <a:r>
              <a:rPr lang="en-US" sz="1399" dirty="0" smtClean="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Stack (a logical switch)</a:t>
            </a:r>
            <a:endParaRPr lang="en-US" sz="1399"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828542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2863877"/>
          </a:xfrm>
        </p:spPr>
        <p:txBody>
          <a:bodyPr/>
          <a:lstStyle/>
          <a:p>
            <a:r>
              <a:rPr lang="en-US" sz="1800" smtClean="0">
                <a:sym typeface="Huawei Sans" panose="020C0503030203020204" pitchFamily="34" charset="0"/>
              </a:rPr>
              <a:t>Logical stack ports are logical ports used to set up a stack between switches. Each switch supports two logical stack ports: stack-port n/1 and stack-port n/2, where n indicates the stack ID of a member switch.</a:t>
            </a:r>
            <a:endParaRPr lang="en-US" altLang="zh-CN" sz="1800" smtClean="0">
              <a:sym typeface="Huawei Sans" panose="020C0503030203020204" pitchFamily="34" charset="0"/>
            </a:endParaRPr>
          </a:p>
          <a:p>
            <a:r>
              <a:rPr lang="en-US" sz="1800" smtClean="0">
                <a:sym typeface="Huawei Sans" panose="020C0503030203020204" pitchFamily="34" charset="0"/>
              </a:rPr>
              <a:t>Multiple stack member ports can be bundled into a logical stack port to improve stack reliability and bandwidth.</a:t>
            </a:r>
            <a:endParaRPr lang="en-US" altLang="zh-CN" sz="1800" smtClean="0">
              <a:sym typeface="Huawei Sans" panose="020C0503030203020204" pitchFamily="34" charset="0"/>
            </a:endParaRPr>
          </a:p>
          <a:p>
            <a:r>
              <a:rPr lang="en-US" sz="1800" smtClean="0">
                <a:sym typeface="Huawei Sans" panose="020C0503030203020204" pitchFamily="34" charset="0"/>
              </a:rPr>
              <a:t>Stack member ports of a logical stack port (stack-port n/1) on one switch must be connected to stack member ports of a logical stack port (stack-port m/2) on another switch.</a:t>
            </a:r>
            <a:endParaRPr 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Logical Stack Port</a:t>
            </a:r>
            <a:endParaRPr lang="en-US" altLang="zh-CN" dirty="0">
              <a:sym typeface="Huawei Sans" panose="020C0503030203020204" pitchFamily="34" charset="0"/>
            </a:endParaRPr>
          </a:p>
        </p:txBody>
      </p:sp>
      <p:sp>
        <p:nvSpPr>
          <p:cNvPr id="4" name="矩形 3"/>
          <p:cNvSpPr/>
          <p:nvPr/>
        </p:nvSpPr>
        <p:spPr bwMode="gray">
          <a:xfrm>
            <a:off x="4224523" y="4208003"/>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5243944" y="4342275"/>
            <a:ext cx="2631263" cy="350519"/>
          </a:xfrm>
          <a:prstGeom prst="roundRect">
            <a:avLst>
              <a:gd name="adj" fmla="val 6497"/>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375215" y="4425355"/>
            <a:ext cx="760521" cy="203964"/>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6213088" y="4425355"/>
            <a:ext cx="775051" cy="207862"/>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3210869" y="4208003"/>
            <a:ext cx="1016625" cy="522964"/>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Switch 1</a:t>
            </a:r>
          </a:p>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ID 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224523" y="5747724"/>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5243944" y="5881995"/>
            <a:ext cx="2631263" cy="350519"/>
          </a:xfrm>
          <a:prstGeom prst="roundRect">
            <a:avLst>
              <a:gd name="adj" fmla="val 6497"/>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375215" y="5965075"/>
            <a:ext cx="760521" cy="203964"/>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6213088" y="5965075"/>
            <a:ext cx="775051" cy="207862"/>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3210869" y="5747724"/>
            <a:ext cx="1016625" cy="522964"/>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Switch 1</a:t>
            </a:r>
          </a:p>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ID 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a:stCxn id="5" idx="3"/>
            <a:endCxn id="16" idx="0"/>
          </p:cNvCxnSpPr>
          <p:nvPr/>
        </p:nvCxnSpPr>
        <p:spPr bwMode="gray">
          <a:xfrm>
            <a:off x="7875207" y="4517535"/>
            <a:ext cx="424328" cy="441316"/>
          </a:xfrm>
          <a:prstGeom prst="straightConnector1">
            <a:avLst/>
          </a:prstGeom>
          <a:solidFill>
            <a:schemeClr val="bg1">
              <a:lumMod val="95000"/>
            </a:schemeClr>
          </a:solidFill>
          <a:ln w="19050">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直接箭头连接符 14"/>
          <p:cNvCxnSpPr>
            <a:stCxn id="10" idx="3"/>
            <a:endCxn id="16" idx="2"/>
          </p:cNvCxnSpPr>
          <p:nvPr/>
        </p:nvCxnSpPr>
        <p:spPr bwMode="gray">
          <a:xfrm flipV="1">
            <a:off x="7875207" y="5481815"/>
            <a:ext cx="424328" cy="575440"/>
          </a:xfrm>
          <a:prstGeom prst="straightConnector1">
            <a:avLst/>
          </a:prstGeom>
          <a:solidFill>
            <a:schemeClr val="bg1">
              <a:lumMod val="95000"/>
            </a:schemeClr>
          </a:solidFill>
          <a:ln w="19050">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6" name="文本框 15"/>
          <p:cNvSpPr txBox="1"/>
          <p:nvPr/>
        </p:nvSpPr>
        <p:spPr bwMode="gray">
          <a:xfrm>
            <a:off x="7486652" y="4958851"/>
            <a:ext cx="1625766" cy="522964"/>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Logical stack port</a:t>
            </a:r>
            <a:endPar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(stack-port)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6" idx="2"/>
            <a:endCxn id="11" idx="0"/>
          </p:cNvCxnSpPr>
          <p:nvPr/>
        </p:nvCxnSpPr>
        <p:spPr bwMode="black">
          <a:xfrm>
            <a:off x="5755476" y="4629319"/>
            <a:ext cx="0" cy="1335756"/>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 idx="2"/>
            <a:endCxn id="12" idx="0"/>
          </p:cNvCxnSpPr>
          <p:nvPr/>
        </p:nvCxnSpPr>
        <p:spPr bwMode="black">
          <a:xfrm>
            <a:off x="6600614" y="4633217"/>
            <a:ext cx="0" cy="133185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7178838" y="4353613"/>
            <a:ext cx="524298" cy="307657"/>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1/2</a:t>
            </a:r>
            <a:endParaRPr lang="en-US"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7178838" y="5881072"/>
            <a:ext cx="524298" cy="307657"/>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2/1</a:t>
            </a:r>
            <a:endParaRPr lang="en-US"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33372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Stack Setup</a:t>
            </a:r>
            <a:endParaRPr lang="en-US" altLang="zh-CN" dirty="0">
              <a:sym typeface="Huawei Sans" panose="020C0503030203020204" pitchFamily="34" charset="0"/>
            </a:endParaRPr>
          </a:p>
        </p:txBody>
      </p:sp>
      <p:sp>
        <p:nvSpPr>
          <p:cNvPr id="4" name="圆角矩形 3"/>
          <p:cNvSpPr/>
          <p:nvPr/>
        </p:nvSpPr>
        <p:spPr bwMode="gray">
          <a:xfrm>
            <a:off x="939409" y="1533526"/>
            <a:ext cx="2143602" cy="752946"/>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connection </a:t>
            </a:r>
            <a:r>
              <a:rPr lang="en-US" altLang="zh-CN" sz="1399"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setup</a:t>
            </a:r>
            <a:endParaRPr lang="en-US" sz="1399"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3661016" y="1533526"/>
            <a:ext cx="2143602" cy="752946"/>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Master election</a:t>
            </a:r>
            <a:endParaRPr lang="en-US" sz="1399"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382624" y="1533526"/>
            <a:ext cx="2143602" cy="752946"/>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Standby switch election</a:t>
            </a:r>
            <a:endParaRPr lang="en-US" sz="1399"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9104231" y="1533526"/>
            <a:ext cx="2143602" cy="752946"/>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Software version and configuration file synchronization</a:t>
            </a:r>
            <a:endParaRPr lang="en-US" sz="1399"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p:cNvCxnSpPr>
            <a:stCxn id="4" idx="3"/>
            <a:endCxn id="5" idx="1"/>
          </p:cNvCxnSpPr>
          <p:nvPr/>
        </p:nvCxnSpPr>
        <p:spPr bwMode="gray">
          <a:xfrm>
            <a:off x="3083011" y="1909999"/>
            <a:ext cx="578005"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3"/>
            <a:endCxn id="6" idx="1"/>
          </p:cNvCxnSpPr>
          <p:nvPr/>
        </p:nvCxnSpPr>
        <p:spPr bwMode="gray">
          <a:xfrm>
            <a:off x="5804618" y="1909999"/>
            <a:ext cx="578006"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6" idx="3"/>
            <a:endCxn id="7" idx="1"/>
          </p:cNvCxnSpPr>
          <p:nvPr/>
        </p:nvCxnSpPr>
        <p:spPr bwMode="gray">
          <a:xfrm>
            <a:off x="8526226" y="1909999"/>
            <a:ext cx="578005"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bwMode="gray">
          <a:xfrm>
            <a:off x="939409" y="2424345"/>
            <a:ext cx="2143602" cy="3568682"/>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5986" rIns="72000" bIns="35986" rtlCol="0" anchor="t" anchorCtr="0"/>
          <a:lstStyle/>
          <a:p>
            <a:pPr fontAlgn="ctr">
              <a:lnSpc>
                <a:spcPts val="2399"/>
              </a:lnSpc>
            </a:pP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Multiple switches are connected in a required topology using the appropriate connection mode to establish a stack network.</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3661015" y="2424345"/>
            <a:ext cx="2143602" cy="3568682"/>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5986" rIns="72000" bIns="35986" rtlCol="0" anchor="t" anchorCtr="0"/>
          <a:lstStyle/>
          <a:p>
            <a:pPr fontAlgn="ctr">
              <a:lnSpc>
                <a:spcPts val="2399"/>
              </a:lnSpc>
            </a:pP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Member switches exchange stack competition packets and elect the master switch according to master election rules.</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6377936" y="2424345"/>
            <a:ext cx="2143602" cy="3568682"/>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5986" rIns="72000" bIns="35986" rtlCol="0" anchor="t" anchorCtr="0"/>
          <a:lstStyle/>
          <a:p>
            <a:pPr fontAlgn="ctr">
              <a:lnSpc>
                <a:spcPts val="2399"/>
              </a:lnSpc>
            </a:pP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master switch collects topology information from other member switches and assigns them stack IDs. The standby switch is then elected.</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9094857" y="2424345"/>
            <a:ext cx="2143602" cy="3568682"/>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5986" rIns="72000" bIns="35986" rtlCol="0" anchor="t" anchorCtr="0"/>
          <a:lstStyle/>
          <a:p>
            <a:pPr fontAlgn="ctr">
              <a:lnSpc>
                <a:spcPts val="2399"/>
              </a:lnSpc>
            </a:pP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master switch synchronizes the topology of the stack to all member switches, and member switches synchronize their system software and configuration files with the master switch. The stack is then set up.</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351741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bwMode="gray">
          <a:xfrm>
            <a:off x="1470142" y="2176505"/>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Stack Connection Modes</a:t>
            </a:r>
            <a:endParaRPr lang="en-US" altLang="zh-CN" dirty="0">
              <a:sym typeface="Huawei Sans" panose="020C0503030203020204" pitchFamily="34" charset="0"/>
            </a:endParaRPr>
          </a:p>
        </p:txBody>
      </p:sp>
      <p:grpSp>
        <p:nvGrpSpPr>
          <p:cNvPr id="3" name="组合 2"/>
          <p:cNvGrpSpPr/>
          <p:nvPr/>
        </p:nvGrpSpPr>
        <p:grpSpPr bwMode="gray">
          <a:xfrm>
            <a:off x="5268778" y="24889"/>
            <a:ext cx="6729633" cy="213037"/>
            <a:chOff x="5270835" y="581439"/>
            <a:chExt cx="6732261" cy="213120"/>
          </a:xfrm>
        </p:grpSpPr>
        <p:sp>
          <p:nvSpPr>
            <p:cNvPr id="4" name="五边形 3"/>
            <p:cNvSpPr/>
            <p:nvPr/>
          </p:nvSpPr>
          <p:spPr bwMode="gray">
            <a:xfrm>
              <a:off x="5270835" y="581439"/>
              <a:ext cx="1461857"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Connection Setup</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燕尾形 4"/>
            <p:cNvSpPr/>
            <p:nvPr/>
          </p:nvSpPr>
          <p:spPr bwMode="gray">
            <a:xfrm>
              <a:off x="6695027" y="581440"/>
              <a:ext cx="1037863" cy="20291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Master Election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p:cNvSpPr/>
            <p:nvPr/>
          </p:nvSpPr>
          <p:spPr bwMode="gray">
            <a:xfrm>
              <a:off x="7673004" y="581439"/>
              <a:ext cx="14672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Standby Switch Election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燕尾形 6"/>
            <p:cNvSpPr/>
            <p:nvPr/>
          </p:nvSpPr>
          <p:spPr bwMode="gray">
            <a:xfrm>
              <a:off x="9071986" y="581440"/>
              <a:ext cx="2931110" cy="19332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Software Version and Configuration file Synchronization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圆角矩形 75"/>
          <p:cNvSpPr/>
          <p:nvPr/>
        </p:nvSpPr>
        <p:spPr bwMode="gray">
          <a:xfrm>
            <a:off x="453277" y="1234345"/>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Stack card connections</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453277" y="1665681"/>
            <a:ext cx="5571790" cy="471491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6093620" y="1234345"/>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Service port connections</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75"/>
          <p:cNvSpPr/>
          <p:nvPr/>
        </p:nvSpPr>
        <p:spPr bwMode="gray">
          <a:xfrm>
            <a:off x="463283" y="4713029"/>
            <a:ext cx="5561784" cy="70338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fontAlgn="ctr">
              <a:lnSpc>
                <a:spcPts val="2598"/>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Dedicated or integrated stack cards are used, and stack member ports on the cards are connected through dedicated stack cables.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6093620" y="1665681"/>
            <a:ext cx="5571790"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3328662" y="2310777"/>
            <a:ext cx="1792164" cy="350519"/>
          </a:xfrm>
          <a:prstGeom prst="roundRect">
            <a:avLst>
              <a:gd name="adj" fmla="val 6497"/>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6103626" y="4713027"/>
            <a:ext cx="5561784" cy="110252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fontAlgn="ctr">
              <a:lnSpc>
                <a:spcPts val="2598"/>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 member ports on switches are connected through ordinary Ethernet cables, optical fibers, or dedicated stack cables, and are added to logical stack ports.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3385714" y="2393857"/>
            <a:ext cx="809716" cy="189868"/>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Stack port 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4272781" y="2393857"/>
            <a:ext cx="775051" cy="207862"/>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Stack port 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521985" y="2310777"/>
            <a:ext cx="878767"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Switch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1470142" y="3716226"/>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3328662" y="3850497"/>
            <a:ext cx="1792164" cy="350519"/>
          </a:xfrm>
          <a:prstGeom prst="roundRect">
            <a:avLst>
              <a:gd name="adj" fmla="val 6497"/>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3328662" y="3933577"/>
            <a:ext cx="866767" cy="213536"/>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Stack port 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4272781" y="3933577"/>
            <a:ext cx="775051" cy="207862"/>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Stack port 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521985" y="3850498"/>
            <a:ext cx="878767"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Switch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a:stCxn id="70" idx="3"/>
            <a:endCxn id="84" idx="0"/>
          </p:cNvCxnSpPr>
          <p:nvPr/>
        </p:nvCxnSpPr>
        <p:spPr bwMode="gray">
          <a:xfrm>
            <a:off x="5120826" y="2486037"/>
            <a:ext cx="358078" cy="651287"/>
          </a:xfrm>
          <a:prstGeom prst="straightConnector1">
            <a:avLst/>
          </a:prstGeom>
          <a:solidFill>
            <a:schemeClr val="bg1">
              <a:lumMod val="95000"/>
            </a:schemeClr>
          </a:solidFill>
          <a:ln w="19050">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a:stCxn id="73" idx="3"/>
            <a:endCxn id="84" idx="2"/>
          </p:cNvCxnSpPr>
          <p:nvPr/>
        </p:nvCxnSpPr>
        <p:spPr bwMode="gray">
          <a:xfrm flipV="1">
            <a:off x="5120826" y="3445101"/>
            <a:ext cx="358078" cy="580656"/>
          </a:xfrm>
          <a:prstGeom prst="straightConnector1">
            <a:avLst/>
          </a:prstGeom>
          <a:solidFill>
            <a:schemeClr val="bg1">
              <a:lumMod val="95000"/>
            </a:schemeClr>
          </a:solidFill>
          <a:ln w="19050">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84" name="文本框 83"/>
          <p:cNvSpPr txBox="1"/>
          <p:nvPr/>
        </p:nvSpPr>
        <p:spPr bwMode="gray">
          <a:xfrm>
            <a:off x="4964179" y="3137324"/>
            <a:ext cx="1029449"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Stack card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a:stCxn id="64" idx="2"/>
            <a:endCxn id="75" idx="0"/>
          </p:cNvCxnSpPr>
          <p:nvPr/>
        </p:nvCxnSpPr>
        <p:spPr bwMode="black">
          <a:xfrm>
            <a:off x="3790572" y="2583725"/>
            <a:ext cx="869735" cy="1349852"/>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bwMode="gray">
          <a:xfrm>
            <a:off x="2331968" y="3113732"/>
            <a:ext cx="1959191"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Dedicated stack cable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7161264" y="2176505"/>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98"/>
          <p:cNvSpPr/>
          <p:nvPr/>
        </p:nvSpPr>
        <p:spPr bwMode="gray">
          <a:xfrm>
            <a:off x="8180685" y="2310777"/>
            <a:ext cx="2631263" cy="350519"/>
          </a:xfrm>
          <a:prstGeom prst="roundRect">
            <a:avLst>
              <a:gd name="adj" fmla="val 6497"/>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8311956" y="2393857"/>
            <a:ext cx="760521" cy="203964"/>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05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149829" y="2393857"/>
            <a:ext cx="775051" cy="207862"/>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05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6195994" y="2202263"/>
            <a:ext cx="1016625"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Switch 1</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Stack ID 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a:off x="7161264" y="3716226"/>
            <a:ext cx="3742954" cy="575839"/>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a:off x="8180685" y="3850497"/>
            <a:ext cx="2631263" cy="350519"/>
          </a:xfrm>
          <a:prstGeom prst="roundRect">
            <a:avLst>
              <a:gd name="adj" fmla="val 6497"/>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a:off x="8311956" y="3933577"/>
            <a:ext cx="760521" cy="203964"/>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05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/0/1</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9149829" y="3933577"/>
            <a:ext cx="775051" cy="207862"/>
          </a:xfrm>
          <a:prstGeom prst="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a:t>
            </a:r>
            <a:r>
              <a:rPr lang="en-US" sz="105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/0/2</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6195994" y="3741984"/>
            <a:ext cx="1016625"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Switch 1</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Stack ID 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箭头连接符 107"/>
          <p:cNvCxnSpPr>
            <a:stCxn id="99" idx="3"/>
            <a:endCxn id="110" idx="0"/>
          </p:cNvCxnSpPr>
          <p:nvPr/>
        </p:nvCxnSpPr>
        <p:spPr bwMode="gray">
          <a:xfrm>
            <a:off x="10811948" y="2486037"/>
            <a:ext cx="105623" cy="441316"/>
          </a:xfrm>
          <a:prstGeom prst="straightConnector1">
            <a:avLst/>
          </a:prstGeom>
          <a:solidFill>
            <a:schemeClr val="bg1">
              <a:lumMod val="95000"/>
            </a:schemeClr>
          </a:solidFill>
          <a:ln w="19050">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9" name="直接箭头连接符 108"/>
          <p:cNvCxnSpPr>
            <a:stCxn id="104" idx="3"/>
            <a:endCxn id="110" idx="2"/>
          </p:cNvCxnSpPr>
          <p:nvPr/>
        </p:nvCxnSpPr>
        <p:spPr bwMode="gray">
          <a:xfrm flipV="1">
            <a:off x="10811948" y="3235130"/>
            <a:ext cx="105623" cy="790627"/>
          </a:xfrm>
          <a:prstGeom prst="straightConnector1">
            <a:avLst/>
          </a:prstGeom>
          <a:solidFill>
            <a:schemeClr val="bg1">
              <a:lumMod val="95000"/>
            </a:schemeClr>
          </a:solidFill>
          <a:ln w="19050">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10" name="文本框 109"/>
          <p:cNvSpPr txBox="1"/>
          <p:nvPr/>
        </p:nvSpPr>
        <p:spPr bwMode="gray">
          <a:xfrm>
            <a:off x="10103085" y="2927353"/>
            <a:ext cx="1628972"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Logical stack port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直接连接符 110"/>
          <p:cNvCxnSpPr>
            <a:stCxn id="100" idx="2"/>
            <a:endCxn id="105" idx="0"/>
          </p:cNvCxnSpPr>
          <p:nvPr/>
        </p:nvCxnSpPr>
        <p:spPr bwMode="ltGray">
          <a:xfrm>
            <a:off x="8692217" y="2597821"/>
            <a:ext cx="0" cy="1335756"/>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1" idx="2"/>
            <a:endCxn id="106" idx="0"/>
          </p:cNvCxnSpPr>
          <p:nvPr/>
        </p:nvCxnSpPr>
        <p:spPr bwMode="ltGray">
          <a:xfrm>
            <a:off x="9537355" y="2601719"/>
            <a:ext cx="0" cy="133185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22" name="文本框 121"/>
          <p:cNvSpPr txBox="1"/>
          <p:nvPr/>
        </p:nvSpPr>
        <p:spPr bwMode="gray">
          <a:xfrm>
            <a:off x="10115579" y="2386510"/>
            <a:ext cx="450764" cy="261610"/>
          </a:xfrm>
          <a:prstGeom prst="rect">
            <a:avLst/>
          </a:prstGeom>
          <a:noFill/>
        </p:spPr>
        <p:txBody>
          <a:bodyPr wrap="none" rtlCol="0">
            <a:spAutoFit/>
          </a:bodyPr>
          <a:lstStyle/>
          <a:p>
            <a:pPr algn="ct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1/2</a:t>
            </a:r>
            <a:endPar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10115579" y="3913969"/>
            <a:ext cx="450764" cy="261610"/>
          </a:xfrm>
          <a:prstGeom prst="rect">
            <a:avLst/>
          </a:prstGeom>
          <a:noFill/>
        </p:spPr>
        <p:txBody>
          <a:bodyPr wrap="none" rtlCol="0">
            <a:spAutoFit/>
          </a:bodyPr>
          <a:lstStyle/>
          <a:p>
            <a:pPr algn="ct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2/1</a:t>
            </a:r>
            <a:endPar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014772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Stack Topologies</a:t>
            </a:r>
            <a:endParaRPr lang="en-US" altLang="zh-CN" dirty="0">
              <a:sym typeface="Huawei Sans" panose="020C0503030203020204" pitchFamily="34" charset="0"/>
            </a:endParaRPr>
          </a:p>
        </p:txBody>
      </p:sp>
      <p:grpSp>
        <p:nvGrpSpPr>
          <p:cNvPr id="4" name="组合 3"/>
          <p:cNvGrpSpPr/>
          <p:nvPr/>
        </p:nvGrpSpPr>
        <p:grpSpPr bwMode="gray">
          <a:xfrm>
            <a:off x="7201459" y="2320655"/>
            <a:ext cx="3449680" cy="1295638"/>
            <a:chOff x="6600056" y="4353447"/>
            <a:chExt cx="1296144" cy="833967"/>
          </a:xfrm>
        </p:grpSpPr>
        <p:cxnSp>
          <p:nvCxnSpPr>
            <p:cNvPr id="5" name="直接连接符 4"/>
            <p:cNvCxnSpPr/>
            <p:nvPr/>
          </p:nvCxnSpPr>
          <p:spPr bwMode="gray">
            <a:xfrm flipH="1">
              <a:off x="6600056" y="4353447"/>
              <a:ext cx="648072" cy="833967"/>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7248128" y="4353447"/>
              <a:ext cx="648072" cy="833967"/>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bwMode="gray">
          <a:xfrm>
            <a:off x="7293123" y="3634725"/>
            <a:ext cx="322476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1706411" y="2908579"/>
            <a:ext cx="322476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1904342" y="2600922"/>
            <a:ext cx="973344" cy="307648"/>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722550" y="2600922"/>
            <a:ext cx="973344" cy="307648"/>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rot="19350848">
            <a:off x="7441616" y="2704023"/>
            <a:ext cx="973344" cy="307648"/>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rot="2293893">
            <a:off x="9390691" y="2664987"/>
            <a:ext cx="973344" cy="307648"/>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8489814" y="3630812"/>
            <a:ext cx="973344" cy="307648"/>
          </a:xfrm>
          <a:prstGeom prst="rect">
            <a:avLst/>
          </a:prstGeom>
          <a:noFill/>
        </p:spPr>
        <p:txBody>
          <a:bodyPr wrap="none" rtlCol="0">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8576913" y="2613968"/>
            <a:ext cx="788691" cy="307657"/>
          </a:xfrm>
          <a:prstGeom prst="rect">
            <a:avLst/>
          </a:prstGeom>
          <a:noFill/>
        </p:spPr>
        <p:txBody>
          <a:bodyPr wrap="none" rtlCol="0">
            <a:spAutoFit/>
          </a:bodyPr>
          <a:lstStyle/>
          <a:p>
            <a:pPr algn="ctr" fontAlgn="ctr"/>
            <a:r>
              <a:rPr lang="en-US" sz="1399"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51160" y="2687265"/>
            <a:ext cx="539789" cy="442627"/>
          </a:xfrm>
          <a:prstGeom prst="rect">
            <a:avLst/>
          </a:prstGeom>
          <a:noFill/>
          <a:ln>
            <a:noFill/>
          </a:ln>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6872" y="2687265"/>
            <a:ext cx="539789" cy="442627"/>
          </a:xfrm>
          <a:prstGeom prst="rect">
            <a:avLst/>
          </a:prstGeom>
          <a:noFill/>
          <a:ln>
            <a:noFill/>
          </a:ln>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28635" y="2687265"/>
            <a:ext cx="539789" cy="442627"/>
          </a:xfrm>
          <a:prstGeom prst="rect">
            <a:avLst/>
          </a:prstGeom>
          <a:noFill/>
          <a:ln>
            <a:noFill/>
          </a:ln>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93443" y="3413412"/>
            <a:ext cx="539789" cy="442627"/>
          </a:xfrm>
          <a:prstGeom prst="rect">
            <a:avLst/>
          </a:prstGeom>
          <a:noFill/>
          <a:ln>
            <a:noFill/>
          </a:ln>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27006" y="3413412"/>
            <a:ext cx="539789" cy="442627"/>
          </a:xfrm>
          <a:prstGeom prst="rect">
            <a:avLst/>
          </a:prstGeom>
          <a:noFill/>
          <a:ln>
            <a:noFill/>
          </a:ln>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56405" y="2099342"/>
            <a:ext cx="539789" cy="442627"/>
          </a:xfrm>
          <a:prstGeom prst="rect">
            <a:avLst/>
          </a:prstGeom>
          <a:noFill/>
          <a:ln>
            <a:noFill/>
          </a:ln>
        </p:spPr>
      </p:pic>
      <p:sp>
        <p:nvSpPr>
          <p:cNvPr id="32" name="圆角矩形 75"/>
          <p:cNvSpPr/>
          <p:nvPr/>
        </p:nvSpPr>
        <p:spPr bwMode="gray">
          <a:xfrm>
            <a:off x="453277" y="1616611"/>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Chain topology</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453277" y="2047946"/>
            <a:ext cx="5571790" cy="390602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6093620" y="1616611"/>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Ring topology</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6093620" y="2047946"/>
            <a:ext cx="5571790" cy="390602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463283" y="4106042"/>
            <a:ext cx="5561784" cy="153965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lnSpc>
                <a:spcPts val="2598"/>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Member switches are far from one another and a ring topology is difficult to deploy.</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lnSpc>
                <a:spcPts val="2598"/>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Low reliability: If any stack link fails, the stack splits.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6103626" y="4106042"/>
            <a:ext cx="5561784" cy="153965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lnSpc>
                <a:spcPts val="2598"/>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Member switches are located near one another. This topology ensures high reliability and high link bandwidth efficiency.</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lnSpc>
                <a:spcPts val="2598"/>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 reliability: If a stack link fails, the topology changes from ring to chain, allowing the stack to function normally.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1443834" y="2993738"/>
            <a:ext cx="525154" cy="272309"/>
          </a:xfrm>
          <a:prstGeom prst="roundRect">
            <a:avLst/>
          </a:prstGeom>
          <a:solidFill>
            <a:srgbClr val="FFD17D"/>
          </a:solidFill>
        </p:spPr>
        <p:txBody>
          <a:bodyPr wrap="none" lIns="0" tIns="0" rIns="0" bIns="0" rtlCol="0" anchor="ctr" anchorCtr="0">
            <a:noAutofit/>
          </a:bodyPr>
          <a:lstStyle/>
          <a:p>
            <a:pPr algn="ct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215742" y="2993738"/>
            <a:ext cx="607978" cy="272309"/>
          </a:xfrm>
          <a:prstGeom prst="roundRect">
            <a:avLst/>
          </a:prstGeom>
          <a:solidFill>
            <a:srgbClr val="FFD17D"/>
          </a:solidFill>
        </p:spPr>
        <p:txBody>
          <a:bodyPr wrap="none" lIns="0" tIns="0" rIns="0" bIns="0" rtlCol="0" anchor="ctr" anchorCtr="0">
            <a:noAutofit/>
          </a:bodyPr>
          <a:lstStyle/>
          <a:p>
            <a:pPr algn="ct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5067012" y="2993738"/>
            <a:ext cx="525154" cy="272309"/>
          </a:xfrm>
          <a:prstGeom prst="roundRect">
            <a:avLst/>
          </a:prstGeom>
          <a:solidFill>
            <a:srgbClr val="FFD17D"/>
          </a:solidFill>
        </p:spPr>
        <p:txBody>
          <a:bodyPr wrap="none" lIns="0" tIns="0" rIns="0" bIns="0" rtlCol="0" anchor="ctr" anchorCtr="0">
            <a:noAutofit/>
          </a:bodyPr>
          <a:lstStyle/>
          <a:p>
            <a:pPr algn="ct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8761077" y="2396579"/>
            <a:ext cx="525154" cy="272309"/>
          </a:xfrm>
          <a:prstGeom prst="roundRect">
            <a:avLst/>
          </a:prstGeom>
          <a:solidFill>
            <a:srgbClr val="FFD17D"/>
          </a:solidFill>
        </p:spPr>
        <p:txBody>
          <a:bodyPr wrap="none" lIns="0" tIns="0" rIns="0" bIns="0" rtlCol="0" anchor="ctr" anchorCtr="0">
            <a:noAutofit/>
          </a:bodyPr>
          <a:lstStyle/>
          <a:p>
            <a:pPr algn="ct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7260100" y="3730089"/>
            <a:ext cx="607978" cy="272309"/>
          </a:xfrm>
          <a:prstGeom prst="roundRect">
            <a:avLst/>
          </a:prstGeom>
          <a:solidFill>
            <a:srgbClr val="FFD17D"/>
          </a:solidFill>
        </p:spPr>
        <p:txBody>
          <a:bodyPr wrap="none" lIns="0" tIns="0" rIns="0" bIns="0" rtlCol="0" anchor="ctr" anchorCtr="0">
            <a:noAutofit/>
          </a:bodyPr>
          <a:lstStyle/>
          <a:p>
            <a:pPr algn="ct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0561852" y="3730089"/>
            <a:ext cx="525154" cy="272309"/>
          </a:xfrm>
          <a:prstGeom prst="roundRect">
            <a:avLst/>
          </a:prstGeom>
          <a:solidFill>
            <a:srgbClr val="FFD17D"/>
          </a:solidFill>
        </p:spPr>
        <p:txBody>
          <a:bodyPr wrap="none" lIns="0" tIns="0" rIns="0" bIns="0" rtlCol="0" anchor="ctr" anchorCtr="0">
            <a:noAutofit/>
          </a:bodyPr>
          <a:lstStyle/>
          <a:p>
            <a:pPr algn="ctr" fontAlgn="ctr"/>
            <a:r>
              <a:rPr lang="en-US" sz="105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p:cNvGrpSpPr/>
          <p:nvPr/>
        </p:nvGrpSpPr>
        <p:grpSpPr bwMode="gray">
          <a:xfrm>
            <a:off x="5268778" y="24889"/>
            <a:ext cx="6729633" cy="213037"/>
            <a:chOff x="5270835" y="581439"/>
            <a:chExt cx="6732261" cy="213120"/>
          </a:xfrm>
        </p:grpSpPr>
        <p:sp>
          <p:nvSpPr>
            <p:cNvPr id="41" name="五边形 40"/>
            <p:cNvSpPr/>
            <p:nvPr/>
          </p:nvSpPr>
          <p:spPr bwMode="gray">
            <a:xfrm>
              <a:off x="5270835" y="581439"/>
              <a:ext cx="1461857"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Physical Connection Setup</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gray">
            <a:xfrm>
              <a:off x="6695027" y="581440"/>
              <a:ext cx="1037863" cy="20291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Master Election</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gray">
            <a:xfrm>
              <a:off x="7673004" y="581439"/>
              <a:ext cx="14672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Standby Switch Election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gray">
            <a:xfrm>
              <a:off x="9071986" y="581440"/>
              <a:ext cx="2931110" cy="19332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Software Version and Configuration file Synchronization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29917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526157"/>
          </a:xfrm>
        </p:spPr>
        <p:txBody>
          <a:bodyPr/>
          <a:lstStyle/>
          <a:p>
            <a:pPr marL="0" indent="0">
              <a:buNone/>
            </a:pPr>
            <a:r>
              <a:rPr lang="en-US" sz="2000" dirty="0" smtClean="0">
                <a:sym typeface="Huawei Sans" panose="020C0503030203020204" pitchFamily="34" charset="0"/>
              </a:rPr>
              <a:t>After all member switches are connected and powered on, they elect a master switch.</a:t>
            </a:r>
          </a:p>
          <a:p>
            <a:endParaRPr lang="en-US" altLang="zh-CN" sz="20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Master Switch Election</a:t>
            </a:r>
            <a:endParaRPr lang="en-US" altLang="zh-CN" dirty="0">
              <a:sym typeface="Huawei Sans" panose="020C0503030203020204" pitchFamily="34" charset="0"/>
            </a:endParaRPr>
          </a:p>
        </p:txBody>
      </p:sp>
      <p:sp>
        <p:nvSpPr>
          <p:cNvPr id="8" name="矩形 7"/>
          <p:cNvSpPr/>
          <p:nvPr/>
        </p:nvSpPr>
        <p:spPr bwMode="gray">
          <a:xfrm>
            <a:off x="515799" y="2292660"/>
            <a:ext cx="11155642" cy="3727616"/>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4404387" y="2122919"/>
            <a:ext cx="3378467" cy="3394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599" dirty="0" smtClean="0">
                <a:latin typeface="Huawei Sans" panose="020C0503030203020204" pitchFamily="34" charset="0"/>
                <a:sym typeface="Huawei Sans" panose="020C0503030203020204" pitchFamily="34" charset="0"/>
              </a:rPr>
              <a:t>Rules for electing a master switch</a:t>
            </a:r>
            <a:endParaRPr lang="en-US" sz="1599" dirty="0">
              <a:latin typeface="Huawei Sans" panose="020C0503030203020204" pitchFamily="34" charset="0"/>
              <a:sym typeface="Huawei Sans" panose="020C0503030203020204" pitchFamily="34" charset="0"/>
            </a:endParaRPr>
          </a:p>
        </p:txBody>
      </p:sp>
      <p:sp>
        <p:nvSpPr>
          <p:cNvPr id="10" name="矩形 9"/>
          <p:cNvSpPr/>
          <p:nvPr/>
        </p:nvSpPr>
        <p:spPr bwMode="gray">
          <a:xfrm>
            <a:off x="863263" y="2709201"/>
            <a:ext cx="10460714" cy="136761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63263" y="4328614"/>
            <a:ext cx="10460714" cy="539789"/>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863263" y="5105416"/>
            <a:ext cx="10460714" cy="539789"/>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63263" y="2709201"/>
            <a:ext cx="551665" cy="13676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863263" y="4326793"/>
            <a:ext cx="551665" cy="53978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863263" y="5104216"/>
            <a:ext cx="551665" cy="53978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414928" y="4312422"/>
            <a:ext cx="9909049" cy="584775"/>
          </a:xfrm>
          <a:prstGeom prst="rect">
            <a:avLst/>
          </a:prstGeom>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multiple switches complete startup at the same time, the switch with the highest stack priority becomes the master switch.</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414928" y="5081192"/>
            <a:ext cx="9909049" cy="584775"/>
          </a:xfrm>
          <a:prstGeom prst="rect">
            <a:avLst/>
          </a:prstGeom>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multiple switches complete startup at the same time and have the same stack priority, the switch with the smallest MAC address becomes the master switch.</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1414928" y="2878946"/>
            <a:ext cx="9909049" cy="1077218"/>
          </a:xfrm>
          <a:prstGeom prst="rect">
            <a:avLst/>
          </a:prstGeom>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switch that starts first becomes the master switch.</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master election timeout interval is 20 seconds. The startup process may take different lengths of time on different member switches. When stack member switches are powered on or restart, some member switches may not participate in the first master election.</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5268778" y="24889"/>
            <a:ext cx="6729633" cy="213037"/>
            <a:chOff x="5270835" y="581439"/>
            <a:chExt cx="6732261" cy="213120"/>
          </a:xfrm>
        </p:grpSpPr>
        <p:sp>
          <p:nvSpPr>
            <p:cNvPr id="31" name="五边形 30"/>
            <p:cNvSpPr/>
            <p:nvPr/>
          </p:nvSpPr>
          <p:spPr bwMode="gray">
            <a:xfrm>
              <a:off x="5270835" y="581439"/>
              <a:ext cx="1461857"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Physical Connection Setup</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6695027" y="581440"/>
              <a:ext cx="1037863" cy="20291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Master Election</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7673004" y="581439"/>
              <a:ext cx="14672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Standby Switch Election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9071986" y="581440"/>
              <a:ext cx="2931110" cy="19332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Software Version and Configuration file Synchronization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66780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bwMode="gray"/>
        <p:txBody>
          <a:bodyPr/>
          <a:lstStyle/>
          <a:p>
            <a:r>
              <a:rPr lang="en-US" smtClean="0">
                <a:sym typeface="Huawei Sans" panose="020C0503030203020204" pitchFamily="34" charset="0"/>
              </a:rPr>
              <a:t>Standby Switch Election</a:t>
            </a:r>
            <a:endParaRPr lang="en-US" altLang="zh-CN" dirty="0">
              <a:sym typeface="Huawei Sans" panose="020C0503030203020204" pitchFamily="34" charset="0"/>
            </a:endParaRPr>
          </a:p>
        </p:txBody>
      </p:sp>
      <p:sp>
        <p:nvSpPr>
          <p:cNvPr id="20" name="矩形 19"/>
          <p:cNvSpPr/>
          <p:nvPr/>
        </p:nvSpPr>
        <p:spPr bwMode="gray">
          <a:xfrm>
            <a:off x="515799" y="1871225"/>
            <a:ext cx="11155642" cy="4077071"/>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2146434" y="1701484"/>
            <a:ext cx="8102466" cy="3394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599" dirty="0" smtClean="0">
                <a:latin typeface="Huawei Sans" panose="020C0503030203020204" pitchFamily="34" charset="0"/>
                <a:sym typeface="Huawei Sans" panose="020C0503030203020204" pitchFamily="34" charset="0"/>
              </a:rPr>
              <a:t>Topology information collection, stack ID assignment, and standby switch election</a:t>
            </a:r>
            <a:endParaRPr lang="en-US" sz="1599" dirty="0">
              <a:latin typeface="Huawei Sans" panose="020C0503030203020204" pitchFamily="34" charset="0"/>
              <a:sym typeface="Huawei Sans" panose="020C0503030203020204" pitchFamily="34" charset="0"/>
            </a:endParaRPr>
          </a:p>
        </p:txBody>
      </p:sp>
      <p:sp>
        <p:nvSpPr>
          <p:cNvPr id="22" name="矩形 21"/>
          <p:cNvSpPr/>
          <p:nvPr/>
        </p:nvSpPr>
        <p:spPr bwMode="gray">
          <a:xfrm>
            <a:off x="863263" y="4261500"/>
            <a:ext cx="10460714" cy="54082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863263" y="5038302"/>
            <a:ext cx="10460714" cy="54082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863263" y="4261500"/>
            <a:ext cx="551665" cy="54519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863263" y="5042678"/>
            <a:ext cx="551665" cy="54082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1414928" y="4370434"/>
            <a:ext cx="9909049" cy="338426"/>
          </a:xfrm>
          <a:prstGeom prst="rect">
            <a:avLst/>
          </a:prstGeom>
        </p:spPr>
        <p:txBody>
          <a:bodyPr wrap="square">
            <a:spAutoFit/>
          </a:bodyPr>
          <a:lstStyle/>
          <a:p>
            <a:pPr fontAlgn="ctr"/>
            <a:r>
              <a:rPr lang="en-US" sz="1599" dirty="0" smtClean="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The switch with the highest stack priority becomes the standby switch.</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1414928" y="5023700"/>
            <a:ext cx="9909049" cy="584519"/>
          </a:xfrm>
          <a:prstGeom prst="rect">
            <a:avLst/>
          </a:prstGeom>
        </p:spPr>
        <p:txBody>
          <a:bodyPr wrap="square" anchor="ctr">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If the switches have the same stack priority, the one with the smallest MAC address becomes the standby switch.</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863263" y="2137979"/>
            <a:ext cx="10460714" cy="1784407"/>
          </a:xfrm>
          <a:prstGeom prst="rect">
            <a:avLst/>
          </a:prstGeom>
        </p:spPr>
        <p:txBody>
          <a:bodyPr wrap="square">
            <a:spAutoFit/>
          </a:bodyPr>
          <a:lstStyle/>
          <a:p>
            <a:pPr fontAlgn="ctr">
              <a:lnSpc>
                <a:spcPts val="2399"/>
              </a:lnSpc>
              <a:spcAft>
                <a:spcPts val="600"/>
              </a:spcAft>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After the master switch is elected, it collects topology information from member switches and assigns a stack ID to each member switch. The standby switch is then elected to operate as a backup for the master switch.</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spcAft>
                <a:spcPts val="600"/>
              </a:spcAft>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The first switch that completes startup after the master switch becomes the standby switch.</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spcAft>
                <a:spcPts val="600"/>
              </a:spcAft>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If multiple switches complete the startup at the same time, the standby switch is elected according to the following rules: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5268778" y="24889"/>
            <a:ext cx="6729633" cy="213037"/>
            <a:chOff x="5270835" y="581439"/>
            <a:chExt cx="6732261" cy="213120"/>
          </a:xfrm>
        </p:grpSpPr>
        <p:sp>
          <p:nvSpPr>
            <p:cNvPr id="32" name="五边形 31"/>
            <p:cNvSpPr/>
            <p:nvPr/>
          </p:nvSpPr>
          <p:spPr bwMode="gray">
            <a:xfrm>
              <a:off x="5270835" y="581439"/>
              <a:ext cx="1461857"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Physical Connection Setup</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6695027" y="581440"/>
              <a:ext cx="1037863" cy="20291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Master Election</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7673004" y="581439"/>
              <a:ext cx="146720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Standby Switch Election</a:t>
              </a:r>
              <a:endParaRPr lang="en-US" sz="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gray">
            <a:xfrm>
              <a:off x="9071986" y="581440"/>
              <a:ext cx="2931110" cy="19332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Software Version and Configuration file Synchronization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956002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sym typeface="Huawei Sans" panose="020C0503030203020204" pitchFamily="34" charset="0"/>
              </a:rPr>
              <a:t>Stack and CSS Features of Switches</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3262102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gray">
          <a:xfrm>
            <a:off x="515799" y="1921985"/>
            <a:ext cx="11155642" cy="4077071"/>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2908299" y="1752244"/>
            <a:ext cx="6969347" cy="3394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599" dirty="0" smtClean="0">
                <a:latin typeface="Huawei Sans" panose="020C0503030203020204" pitchFamily="34" charset="0"/>
                <a:sym typeface="Huawei Sans" panose="020C0503030203020204" pitchFamily="34" charset="0"/>
              </a:rPr>
              <a:t>Software version and configuration file synchronization</a:t>
            </a:r>
            <a:r>
              <a:rPr lang="en-US" sz="1599" dirty="0">
                <a:latin typeface="Huawei Sans" panose="020C0503030203020204" pitchFamily="34" charset="0"/>
                <a:sym typeface="Huawei Sans" panose="020C0503030203020204" pitchFamily="34" charset="0"/>
              </a:rPr>
              <a:t>;</a:t>
            </a:r>
            <a:r>
              <a:rPr lang="en-US" sz="1599" dirty="0" smtClean="0">
                <a:latin typeface="Huawei Sans" panose="020C0503030203020204" pitchFamily="34" charset="0"/>
                <a:sym typeface="Huawei Sans" panose="020C0503030203020204" pitchFamily="34" charset="0"/>
              </a:rPr>
              <a:t> stable running</a:t>
            </a:r>
            <a:endParaRPr lang="en-US" sz="1599" dirty="0">
              <a:latin typeface="Huawei Sans" panose="020C0503030203020204" pitchFamily="34" charset="0"/>
              <a:sym typeface="Huawei Sans" panose="020C0503030203020204" pitchFamily="34" charset="0"/>
            </a:endParaRPr>
          </a:p>
        </p:txBody>
      </p:sp>
      <p:sp>
        <p:nvSpPr>
          <p:cNvPr id="10" name="矩形 9"/>
          <p:cNvSpPr/>
          <p:nvPr/>
        </p:nvSpPr>
        <p:spPr bwMode="gray">
          <a:xfrm>
            <a:off x="863263" y="2930519"/>
            <a:ext cx="10460714" cy="1364835"/>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63263" y="4559460"/>
            <a:ext cx="10460714" cy="1096919"/>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863263" y="2930519"/>
            <a:ext cx="551665" cy="136483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63263" y="4559459"/>
            <a:ext cx="551665" cy="111029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1414928" y="3068329"/>
            <a:ext cx="9909049" cy="1076705"/>
          </a:xfrm>
          <a:prstGeom prst="rect">
            <a:avLst/>
          </a:prstGeom>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Automatic software loading: If the standby and slave switches are running a different software version from that of the master switch, they download the system software of the master switch, restart with the new system software, and rejoin the stack. Member switches must have compatible software versions with one another to set up a stack.</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1414928" y="4708488"/>
            <a:ext cx="9909049" cy="830612"/>
          </a:xfrm>
          <a:prstGeom prst="rect">
            <a:avLst/>
          </a:prstGeom>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Configuration file synchronization: The standby and slave switches download and apply the configuration files of the master switch. This enables member switches to work like a single switch and ensures that other switches continue working normally if the master switch fails.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863263" y="2178287"/>
            <a:ext cx="10460714" cy="707886"/>
          </a:xfrm>
          <a:prstGeom prst="rect">
            <a:avLst/>
          </a:prstGeom>
        </p:spPr>
        <p:txBody>
          <a:bodyPr wrap="square">
            <a:spAutoFit/>
          </a:bodyPr>
          <a:lstStyle/>
          <a:p>
            <a:pPr fontAlgn="ctr">
              <a:lnSpc>
                <a:spcPts val="2399"/>
              </a:lnSpc>
              <a:spcAft>
                <a:spcPts val="600"/>
              </a:spcAft>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After role election and topology information collection are complete, member switches synchronize their system software and configuration files with the master switch. The stack can now run.</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标题 1"/>
          <p:cNvSpPr>
            <a:spLocks noGrp="1"/>
          </p:cNvSpPr>
          <p:nvPr>
            <p:ph type="title"/>
          </p:nvPr>
        </p:nvSpPr>
        <p:spPr bwMode="gray"/>
        <p:txBody>
          <a:bodyPr/>
          <a:lstStyle/>
          <a:p>
            <a:r>
              <a:rPr lang="en-US" smtClean="0">
                <a:sym typeface="Huawei Sans" panose="020C0503030203020204" pitchFamily="34" charset="0"/>
              </a:rPr>
              <a:t>Software Version and Configuration File Synchronization</a:t>
            </a:r>
            <a:endParaRPr lang="en-US" altLang="zh-CN" dirty="0">
              <a:sym typeface="Huawei Sans" panose="020C0503030203020204" pitchFamily="34" charset="0"/>
            </a:endParaRPr>
          </a:p>
        </p:txBody>
      </p:sp>
      <p:grpSp>
        <p:nvGrpSpPr>
          <p:cNvPr id="23" name="组合 22"/>
          <p:cNvGrpSpPr/>
          <p:nvPr/>
        </p:nvGrpSpPr>
        <p:grpSpPr bwMode="gray">
          <a:xfrm>
            <a:off x="5268778" y="24889"/>
            <a:ext cx="6923221" cy="213037"/>
            <a:chOff x="5270835" y="581439"/>
            <a:chExt cx="6925925" cy="213120"/>
          </a:xfrm>
        </p:grpSpPr>
        <p:sp>
          <p:nvSpPr>
            <p:cNvPr id="24" name="五边形 23"/>
            <p:cNvSpPr/>
            <p:nvPr/>
          </p:nvSpPr>
          <p:spPr bwMode="gray">
            <a:xfrm>
              <a:off x="5270835" y="581439"/>
              <a:ext cx="1461857"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Physical Connection Setup</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6695027" y="581440"/>
              <a:ext cx="1037863" cy="20291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Master Election</a:t>
              </a:r>
              <a:endParaRPr lang="en-US" altLang="zh-CN"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gray">
            <a:xfrm>
              <a:off x="7673004" y="581439"/>
              <a:ext cx="146720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Standby Switch Election</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9071985" y="581440"/>
              <a:ext cx="3124775" cy="21311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defRPr/>
              </a:pPr>
              <a:r>
                <a:rPr lang="en-US" sz="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Software Version and Configuration file Synchronization</a:t>
              </a:r>
            </a:p>
          </p:txBody>
        </p:sp>
      </p:grpSp>
    </p:spTree>
    <p:extLst>
      <p:ext uri="{BB962C8B-B14F-4D97-AF65-F5344CB8AC3E}">
        <p14:creationId xmlns:p14="http://schemas.microsoft.com/office/powerpoint/2010/main" val="19244067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3" name="直接箭头连接符 92">
            <a:extLst>
              <a:ext uri="{FF2B5EF4-FFF2-40B4-BE49-F238E27FC236}">
                <a16:creationId xmlns:a16="http://schemas.microsoft.com/office/drawing/2014/main" xmlns="" id="{FC940677-F915-4522-BB5D-950A0690E721}"/>
              </a:ext>
            </a:extLst>
          </p:cNvPr>
          <p:cNvCxnSpPr>
            <a:cxnSpLocks/>
          </p:cNvCxnSpPr>
          <p:nvPr/>
        </p:nvCxnSpPr>
        <p:spPr bwMode="ltGray">
          <a:xfrm flipV="1">
            <a:off x="4921853" y="3340495"/>
            <a:ext cx="0" cy="1467187"/>
          </a:xfrm>
          <a:prstGeom prst="straightConnector1">
            <a:avLst/>
          </a:prstGeom>
          <a:ln w="19050">
            <a:solidFill>
              <a:srgbClr val="00B050"/>
            </a:solidFill>
            <a:prstDash val="sysDash"/>
            <a:headEnd type="triangl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Stack Management and Configuration File</a:t>
            </a:r>
            <a:endParaRPr lang="en-US" altLang="zh-CN" dirty="0">
              <a:sym typeface="Huawei Sans" panose="020C0503030203020204" pitchFamily="34" charset="0"/>
            </a:endParaRPr>
          </a:p>
        </p:txBody>
      </p:sp>
      <p:sp>
        <p:nvSpPr>
          <p:cNvPr id="5" name="圆角矩形 75"/>
          <p:cNvSpPr/>
          <p:nvPr/>
        </p:nvSpPr>
        <p:spPr bwMode="gray">
          <a:xfrm>
            <a:off x="453277" y="1234345"/>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Stack management</a:t>
            </a:r>
            <a:endParaRPr lang="en-US" altLang="zh-CN"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53277" y="1665681"/>
            <a:ext cx="5571790" cy="471491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093620" y="1234345"/>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file</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463283" y="5022446"/>
            <a:ext cx="5561784" cy="1358149"/>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285636" indent="-285636" fontAlgn="ctr">
              <a:lnSpc>
                <a:spcPct val="12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can log in to a stack using either of the following methods to manage the stack: </a:t>
            </a:r>
          </a:p>
          <a:p>
            <a:pPr marL="557212" indent="-285750" fontAlgn="ctr">
              <a:lnSpc>
                <a:spcPct val="120000"/>
              </a:lnSpc>
              <a:spcAft>
                <a:spcPts val="600"/>
              </a:spcAft>
              <a:buFont typeface="Wingdings" panose="05000000000000000000" pitchFamily="2" charset="2"/>
              <a:buChar char="ü"/>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in through the console port of any stack member.</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57212" indent="-285750" fontAlgn="ctr">
              <a:lnSpc>
                <a:spcPct val="120000"/>
              </a:lnSpc>
              <a:spcAft>
                <a:spcPts val="600"/>
              </a:spcAft>
              <a:buFont typeface="Wingdings" panose="05000000000000000000" pitchFamily="2" charset="2"/>
              <a:buChar char="ü"/>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in through any reachable IP address in the stack using Telnet,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STelnet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HTTP/HTTPS, or SNMP.</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093620" y="1665681"/>
            <a:ext cx="5571790" cy="47149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6103626" y="5022447"/>
            <a:ext cx="5561784" cy="1358148"/>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285636" indent="-285636" fontAlgn="ctr">
              <a:lnSpc>
                <a:spcPct val="12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master switch has the startup and running configuration files for the stack.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2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standby switch synchronizes the configuration files with the master switch. If the master switch becomes unavailable, the standby switch takes over with the current running configuration.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723905" y="2360334"/>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2349" y="2570214"/>
            <a:ext cx="539789" cy="442627"/>
          </a:xfrm>
          <a:prstGeom prst="rect">
            <a:avLst/>
          </a:prstGeom>
          <a:noFill/>
          <a:ln>
            <a:noFill/>
          </a:ln>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23791" y="2570214"/>
            <a:ext cx="539789" cy="442627"/>
          </a:xfrm>
          <a:prstGeom prst="rect">
            <a:avLst/>
          </a:prstGeom>
          <a:noFill/>
          <a:ln>
            <a:noFill/>
          </a:ln>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36406" y="2570214"/>
            <a:ext cx="539789" cy="442627"/>
          </a:xfrm>
          <a:prstGeom prst="rect">
            <a:avLst/>
          </a:prstGeom>
          <a:noFill/>
          <a:ln>
            <a:noFill/>
          </a:ln>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1853" y="2570214"/>
            <a:ext cx="539789" cy="442627"/>
          </a:xfrm>
          <a:prstGeom prst="rect">
            <a:avLst/>
          </a:prstGeom>
          <a:noFill/>
          <a:ln>
            <a:noFill/>
          </a:ln>
        </p:spPr>
      </p:pic>
      <p:sp>
        <p:nvSpPr>
          <p:cNvPr id="47" name="文本框 46"/>
          <p:cNvSpPr txBox="1"/>
          <p:nvPr/>
        </p:nvSpPr>
        <p:spPr bwMode="gray">
          <a:xfrm>
            <a:off x="2963059" y="226226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289561"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700482"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3913618"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5157147"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2197840" y="2925638"/>
            <a:ext cx="251902" cy="251902"/>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886398" y="2925638"/>
            <a:ext cx="251902" cy="251902"/>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a:spLocks noChangeAspect="1"/>
          </p:cNvSpPr>
          <p:nvPr/>
        </p:nvSpPr>
        <p:spPr bwMode="gray">
          <a:xfrm>
            <a:off x="3525582" y="2925638"/>
            <a:ext cx="251902" cy="251902"/>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4795902" y="2925638"/>
            <a:ext cx="251902" cy="251902"/>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descr="PC.png"/>
          <p:cNvPicPr>
            <a:picLocks noChangeAspect="1"/>
          </p:cNvPicPr>
          <p:nvPr/>
        </p:nvPicPr>
        <p:blipFill>
          <a:blip r:embed="rId4" cstate="print"/>
          <a:stretch>
            <a:fillRect/>
          </a:stretch>
        </p:blipFill>
        <p:spPr bwMode="gray">
          <a:xfrm>
            <a:off x="967250" y="4567046"/>
            <a:ext cx="538853" cy="413838"/>
          </a:xfrm>
          <a:prstGeom prst="rect">
            <a:avLst/>
          </a:prstGeom>
        </p:spPr>
      </p:pic>
      <p:cxnSp>
        <p:nvCxnSpPr>
          <p:cNvPr id="71" name="直接箭头连接符 70"/>
          <p:cNvCxnSpPr>
            <a:stCxn id="66" idx="4"/>
            <a:endCxn id="69" idx="0"/>
          </p:cNvCxnSpPr>
          <p:nvPr/>
        </p:nvCxnSpPr>
        <p:spPr bwMode="gray">
          <a:xfrm>
            <a:off x="1012349" y="3177540"/>
            <a:ext cx="224327" cy="1389505"/>
          </a:xfrm>
          <a:prstGeom prst="straightConnector1">
            <a:avLst/>
          </a:prstGeom>
          <a:ln w="127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stCxn id="64" idx="4"/>
            <a:endCxn id="69" idx="0"/>
          </p:cNvCxnSpPr>
          <p:nvPr/>
        </p:nvCxnSpPr>
        <p:spPr bwMode="gray">
          <a:xfrm flipH="1">
            <a:off x="1236677" y="3177540"/>
            <a:ext cx="1087114" cy="1389505"/>
          </a:xfrm>
          <a:prstGeom prst="straightConnector1">
            <a:avLst/>
          </a:prstGeom>
          <a:ln w="127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a:stCxn id="67" idx="4"/>
            <a:endCxn id="69" idx="0"/>
          </p:cNvCxnSpPr>
          <p:nvPr/>
        </p:nvCxnSpPr>
        <p:spPr bwMode="gray">
          <a:xfrm flipH="1">
            <a:off x="1236676" y="3177540"/>
            <a:ext cx="2414857" cy="1389505"/>
          </a:xfrm>
          <a:prstGeom prst="straightConnector1">
            <a:avLst/>
          </a:prstGeom>
          <a:ln w="12700">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68" idx="4"/>
            <a:endCxn id="69" idx="0"/>
          </p:cNvCxnSpPr>
          <p:nvPr/>
        </p:nvCxnSpPr>
        <p:spPr bwMode="gray">
          <a:xfrm flipH="1">
            <a:off x="1236676" y="3177540"/>
            <a:ext cx="3685176" cy="1389505"/>
          </a:xfrm>
          <a:prstGeom prst="straightConnector1">
            <a:avLst/>
          </a:prstGeom>
          <a:ln w="12700">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椭圆 87"/>
          <p:cNvSpPr>
            <a:spLocks noChangeAspect="1"/>
          </p:cNvSpPr>
          <p:nvPr/>
        </p:nvSpPr>
        <p:spPr bwMode="gray">
          <a:xfrm>
            <a:off x="760447" y="1818661"/>
            <a:ext cx="251902" cy="251902"/>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1051656" y="1804907"/>
            <a:ext cx="1217000" cy="307648"/>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Console port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89"/>
          <p:cNvGrpSpPr/>
          <p:nvPr/>
        </p:nvGrpSpPr>
        <p:grpSpPr bwMode="gray">
          <a:xfrm>
            <a:off x="4361333" y="4369690"/>
            <a:ext cx="1101071" cy="553277"/>
            <a:chOff x="8124501" y="1699504"/>
            <a:chExt cx="781912" cy="392903"/>
          </a:xfrm>
        </p:grpSpPr>
        <p:sp>
          <p:nvSpPr>
            <p:cNvPr id="91"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8124501" y="1855580"/>
              <a:ext cx="781912" cy="218473"/>
            </a:xfrm>
            <a:prstGeom prst="rect">
              <a:avLst/>
            </a:prstGeom>
          </p:spPr>
          <p:txBody>
            <a:bodyPr wrap="none">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IP network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7" name="文本框 96"/>
          <p:cNvSpPr txBox="1"/>
          <p:nvPr/>
        </p:nvSpPr>
        <p:spPr bwMode="gray">
          <a:xfrm>
            <a:off x="3454164" y="3980847"/>
            <a:ext cx="1444062" cy="307657"/>
          </a:xfrm>
          <a:prstGeom prst="rect">
            <a:avLst/>
          </a:prstGeom>
          <a:noFill/>
        </p:spPr>
        <p:txBody>
          <a:bodyPr wrap="none" rtlCol="0">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Telnet,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STelnet</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4869351" y="3718100"/>
            <a:ext cx="1466652" cy="522964"/>
          </a:xfrm>
          <a:prstGeom prst="rect">
            <a:avLst/>
          </a:prstGeom>
        </p:spPr>
        <p:txBody>
          <a:bodyPr wrap="square">
            <a:spAutoFit/>
          </a:bodyPr>
          <a:lstStyle/>
          <a:p>
            <a:pPr lvl="0"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HTTP/HTTPS SNMP</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6364878" y="2360334"/>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53321" y="2570214"/>
            <a:ext cx="539789" cy="442627"/>
          </a:xfrm>
          <a:prstGeom prst="rect">
            <a:avLst/>
          </a:prstGeom>
          <a:noFill/>
          <a:ln>
            <a:noFill/>
          </a:ln>
        </p:spPr>
      </p:pic>
      <p:pic>
        <p:nvPicPr>
          <p:cNvPr id="105" name="图片 10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64763" y="2570214"/>
            <a:ext cx="539789" cy="442627"/>
          </a:xfrm>
          <a:prstGeom prst="rect">
            <a:avLst/>
          </a:prstGeom>
          <a:noFill/>
          <a:ln>
            <a:noFill/>
          </a:ln>
        </p:spPr>
      </p:pic>
      <p:pic>
        <p:nvPicPr>
          <p:cNvPr id="106" name="图片 10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77378" y="2570214"/>
            <a:ext cx="539789" cy="442627"/>
          </a:xfrm>
          <a:prstGeom prst="rect">
            <a:avLst/>
          </a:prstGeom>
          <a:noFill/>
          <a:ln>
            <a:noFill/>
          </a:ln>
        </p:spPr>
      </p:pic>
      <p:pic>
        <p:nvPicPr>
          <p:cNvPr id="107" name="图片 10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62825" y="2570214"/>
            <a:ext cx="539789" cy="442627"/>
          </a:xfrm>
          <a:prstGeom prst="rect">
            <a:avLst/>
          </a:prstGeom>
          <a:noFill/>
          <a:ln>
            <a:noFill/>
          </a:ln>
        </p:spPr>
      </p:pic>
      <p:sp>
        <p:nvSpPr>
          <p:cNvPr id="108" name="文本框 107"/>
          <p:cNvSpPr txBox="1"/>
          <p:nvPr/>
        </p:nvSpPr>
        <p:spPr bwMode="gray">
          <a:xfrm>
            <a:off x="8604032" y="226226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6930533"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8341454"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9554590"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10798120" y="2808133"/>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矩形 117"/>
          <p:cNvSpPr/>
          <p:nvPr/>
        </p:nvSpPr>
        <p:spPr bwMode="gray">
          <a:xfrm>
            <a:off x="7152381" y="3856546"/>
            <a:ext cx="3352200" cy="338426"/>
          </a:xfrm>
          <a:prstGeom prst="rect">
            <a:avLst/>
          </a:prstGeom>
        </p:spPr>
        <p:txBody>
          <a:bodyPr wrap="non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Configuration file synchronization</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0" name="直接箭头连接符 129"/>
          <p:cNvCxnSpPr>
            <a:stCxn id="118" idx="0"/>
            <a:endCxn id="136" idx="1"/>
          </p:cNvCxnSpPr>
          <p:nvPr/>
        </p:nvCxnSpPr>
        <p:spPr bwMode="gray">
          <a:xfrm flipH="1" flipV="1">
            <a:off x="7420739" y="3340487"/>
            <a:ext cx="1407742" cy="516059"/>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6" name="任意多边形 135"/>
          <p:cNvSpPr/>
          <p:nvPr/>
        </p:nvSpPr>
        <p:spPr bwMode="black">
          <a:xfrm flipV="1">
            <a:off x="6817237" y="3080439"/>
            <a:ext cx="1423432" cy="260055"/>
          </a:xfrm>
          <a:custGeom>
            <a:avLst/>
            <a:gdLst>
              <a:gd name="connsiteX0" fmla="*/ 0 w 2606040"/>
              <a:gd name="connsiteY0" fmla="*/ 586756 h 601996"/>
              <a:gd name="connsiteX1" fmla="*/ 1104900 w 2606040"/>
              <a:gd name="connsiteY1" fmla="*/ 16 h 601996"/>
              <a:gd name="connsiteX2" fmla="*/ 2606040 w 2606040"/>
              <a:gd name="connsiteY2" fmla="*/ 601996 h 601996"/>
            </a:gdLst>
            <a:ahLst/>
            <a:cxnLst>
              <a:cxn ang="0">
                <a:pos x="connsiteX0" y="connsiteY0"/>
              </a:cxn>
              <a:cxn ang="0">
                <a:pos x="connsiteX1" y="connsiteY1"/>
              </a:cxn>
              <a:cxn ang="0">
                <a:pos x="connsiteX2" y="connsiteY2"/>
              </a:cxn>
            </a:cxnLst>
            <a:rect l="l" t="t" r="r" b="b"/>
            <a:pathLst>
              <a:path w="2606040" h="601996">
                <a:moveTo>
                  <a:pt x="0" y="586756"/>
                </a:moveTo>
                <a:cubicBezTo>
                  <a:pt x="335280" y="292116"/>
                  <a:pt x="670560" y="-2524"/>
                  <a:pt x="1104900" y="16"/>
                </a:cubicBezTo>
                <a:cubicBezTo>
                  <a:pt x="1539240" y="2556"/>
                  <a:pt x="2362200" y="514366"/>
                  <a:pt x="2606040" y="601996"/>
                </a:cubicBezTo>
              </a:path>
            </a:pathLst>
          </a:cu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investments-files_73192"/>
          <p:cNvSpPr>
            <a:spLocks noChangeAspect="1"/>
          </p:cNvSpPr>
          <p:nvPr/>
        </p:nvSpPr>
        <p:spPr bwMode="gray">
          <a:xfrm>
            <a:off x="7692888" y="3141182"/>
            <a:ext cx="220115" cy="284401"/>
          </a:xfrm>
          <a:custGeom>
            <a:avLst/>
            <a:gdLst>
              <a:gd name="T0" fmla="*/ 1610 w 1986"/>
              <a:gd name="T1" fmla="*/ 2299 h 2570"/>
              <a:gd name="T2" fmla="*/ 1610 w 1986"/>
              <a:gd name="T3" fmla="*/ 2493 h 2570"/>
              <a:gd name="T4" fmla="*/ 1533 w 1986"/>
              <a:gd name="T5" fmla="*/ 2570 h 2570"/>
              <a:gd name="T6" fmla="*/ 77 w 1986"/>
              <a:gd name="T7" fmla="*/ 2570 h 2570"/>
              <a:gd name="T8" fmla="*/ 0 w 1986"/>
              <a:gd name="T9" fmla="*/ 2493 h 2570"/>
              <a:gd name="T10" fmla="*/ 0 w 1986"/>
              <a:gd name="T11" fmla="*/ 482 h 2570"/>
              <a:gd name="T12" fmla="*/ 77 w 1986"/>
              <a:gd name="T13" fmla="*/ 405 h 2570"/>
              <a:gd name="T14" fmla="*/ 243 w 1986"/>
              <a:gd name="T15" fmla="*/ 405 h 2570"/>
              <a:gd name="T16" fmla="*/ 243 w 1986"/>
              <a:gd name="T17" fmla="*/ 2125 h 2570"/>
              <a:gd name="T18" fmla="*/ 417 w 1986"/>
              <a:gd name="T19" fmla="*/ 2299 h 2570"/>
              <a:gd name="T20" fmla="*/ 1610 w 1986"/>
              <a:gd name="T21" fmla="*/ 2299 h 2570"/>
              <a:gd name="T22" fmla="*/ 1986 w 1986"/>
              <a:gd name="T23" fmla="*/ 40 h 2570"/>
              <a:gd name="T24" fmla="*/ 1986 w 1986"/>
              <a:gd name="T25" fmla="*/ 2125 h 2570"/>
              <a:gd name="T26" fmla="*/ 1946 w 1986"/>
              <a:gd name="T27" fmla="*/ 2166 h 2570"/>
              <a:gd name="T28" fmla="*/ 417 w 1986"/>
              <a:gd name="T29" fmla="*/ 2166 h 2570"/>
              <a:gd name="T30" fmla="*/ 376 w 1986"/>
              <a:gd name="T31" fmla="*/ 2125 h 2570"/>
              <a:gd name="T32" fmla="*/ 376 w 1986"/>
              <a:gd name="T33" fmla="*/ 40 h 2570"/>
              <a:gd name="T34" fmla="*/ 417 w 1986"/>
              <a:gd name="T35" fmla="*/ 0 h 2570"/>
              <a:gd name="T36" fmla="*/ 1946 w 1986"/>
              <a:gd name="T37" fmla="*/ 0 h 2570"/>
              <a:gd name="T38" fmla="*/ 1986 w 1986"/>
              <a:gd name="T39" fmla="*/ 40 h 2570"/>
              <a:gd name="T40" fmla="*/ 1777 w 1986"/>
              <a:gd name="T41" fmla="*/ 1517 h 2570"/>
              <a:gd name="T42" fmla="*/ 1711 w 1986"/>
              <a:gd name="T43" fmla="*/ 1450 h 2570"/>
              <a:gd name="T44" fmla="*/ 652 w 1986"/>
              <a:gd name="T45" fmla="*/ 1450 h 2570"/>
              <a:gd name="T46" fmla="*/ 585 w 1986"/>
              <a:gd name="T47" fmla="*/ 1517 h 2570"/>
              <a:gd name="T48" fmla="*/ 652 w 1986"/>
              <a:gd name="T49" fmla="*/ 1583 h 2570"/>
              <a:gd name="T50" fmla="*/ 1711 w 1986"/>
              <a:gd name="T51" fmla="*/ 1583 h 2570"/>
              <a:gd name="T52" fmla="*/ 1777 w 1986"/>
              <a:gd name="T53" fmla="*/ 1517 h 2570"/>
              <a:gd name="T54" fmla="*/ 1777 w 1986"/>
              <a:gd name="T55" fmla="*/ 1114 h 2570"/>
              <a:gd name="T56" fmla="*/ 1711 w 1986"/>
              <a:gd name="T57" fmla="*/ 1048 h 2570"/>
              <a:gd name="T58" fmla="*/ 652 w 1986"/>
              <a:gd name="T59" fmla="*/ 1048 h 2570"/>
              <a:gd name="T60" fmla="*/ 585 w 1986"/>
              <a:gd name="T61" fmla="*/ 1114 h 2570"/>
              <a:gd name="T62" fmla="*/ 652 w 1986"/>
              <a:gd name="T63" fmla="*/ 1181 h 2570"/>
              <a:gd name="T64" fmla="*/ 1711 w 1986"/>
              <a:gd name="T65" fmla="*/ 1181 h 2570"/>
              <a:gd name="T66" fmla="*/ 1777 w 1986"/>
              <a:gd name="T67" fmla="*/ 1114 h 2570"/>
              <a:gd name="T68" fmla="*/ 1777 w 1986"/>
              <a:gd name="T69" fmla="*/ 712 h 2570"/>
              <a:gd name="T70" fmla="*/ 1711 w 1986"/>
              <a:gd name="T71" fmla="*/ 646 h 2570"/>
              <a:gd name="T72" fmla="*/ 652 w 1986"/>
              <a:gd name="T73" fmla="*/ 646 h 2570"/>
              <a:gd name="T74" fmla="*/ 585 w 1986"/>
              <a:gd name="T75" fmla="*/ 712 h 2570"/>
              <a:gd name="T76" fmla="*/ 652 w 1986"/>
              <a:gd name="T77" fmla="*/ 779 h 2570"/>
              <a:gd name="T78" fmla="*/ 1711 w 1986"/>
              <a:gd name="T79" fmla="*/ 779 h 2570"/>
              <a:gd name="T80" fmla="*/ 1777 w 1986"/>
              <a:gd name="T81" fmla="*/ 712 h 2570"/>
              <a:gd name="T82" fmla="*/ 1777 w 1986"/>
              <a:gd name="T83" fmla="*/ 310 h 2570"/>
              <a:gd name="T84" fmla="*/ 1711 w 1986"/>
              <a:gd name="T85" fmla="*/ 243 h 2570"/>
              <a:gd name="T86" fmla="*/ 652 w 1986"/>
              <a:gd name="T87" fmla="*/ 243 h 2570"/>
              <a:gd name="T88" fmla="*/ 585 w 1986"/>
              <a:gd name="T89" fmla="*/ 310 h 2570"/>
              <a:gd name="T90" fmla="*/ 652 w 1986"/>
              <a:gd name="T91" fmla="*/ 377 h 2570"/>
              <a:gd name="T92" fmla="*/ 1711 w 1986"/>
              <a:gd name="T93" fmla="*/ 377 h 2570"/>
              <a:gd name="T94" fmla="*/ 1777 w 1986"/>
              <a:gd name="T95" fmla="*/ 310 h 2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6" h="2570">
                <a:moveTo>
                  <a:pt x="1610" y="2299"/>
                </a:moveTo>
                <a:lnTo>
                  <a:pt x="1610" y="2493"/>
                </a:lnTo>
                <a:cubicBezTo>
                  <a:pt x="1610" y="2536"/>
                  <a:pt x="1575" y="2570"/>
                  <a:pt x="1533" y="2570"/>
                </a:cubicBezTo>
                <a:lnTo>
                  <a:pt x="77" y="2570"/>
                </a:lnTo>
                <a:cubicBezTo>
                  <a:pt x="35" y="2570"/>
                  <a:pt x="0" y="2536"/>
                  <a:pt x="0" y="2493"/>
                </a:cubicBezTo>
                <a:lnTo>
                  <a:pt x="0" y="482"/>
                </a:lnTo>
                <a:cubicBezTo>
                  <a:pt x="0" y="439"/>
                  <a:pt x="35" y="405"/>
                  <a:pt x="77" y="405"/>
                </a:cubicBezTo>
                <a:lnTo>
                  <a:pt x="243" y="405"/>
                </a:lnTo>
                <a:lnTo>
                  <a:pt x="243" y="2125"/>
                </a:lnTo>
                <a:cubicBezTo>
                  <a:pt x="243" y="2221"/>
                  <a:pt x="321" y="2299"/>
                  <a:pt x="417" y="2299"/>
                </a:cubicBezTo>
                <a:lnTo>
                  <a:pt x="1610" y="2299"/>
                </a:lnTo>
                <a:close/>
                <a:moveTo>
                  <a:pt x="1986" y="40"/>
                </a:moveTo>
                <a:lnTo>
                  <a:pt x="1986" y="2125"/>
                </a:lnTo>
                <a:cubicBezTo>
                  <a:pt x="1986" y="2148"/>
                  <a:pt x="1968" y="2166"/>
                  <a:pt x="1946" y="2166"/>
                </a:cubicBezTo>
                <a:lnTo>
                  <a:pt x="417" y="2166"/>
                </a:lnTo>
                <a:cubicBezTo>
                  <a:pt x="394" y="2166"/>
                  <a:pt x="376" y="2148"/>
                  <a:pt x="376" y="2125"/>
                </a:cubicBezTo>
                <a:lnTo>
                  <a:pt x="376" y="40"/>
                </a:lnTo>
                <a:cubicBezTo>
                  <a:pt x="376" y="18"/>
                  <a:pt x="394" y="0"/>
                  <a:pt x="417" y="0"/>
                </a:cubicBezTo>
                <a:lnTo>
                  <a:pt x="1946" y="0"/>
                </a:lnTo>
                <a:cubicBezTo>
                  <a:pt x="1968" y="0"/>
                  <a:pt x="1986" y="18"/>
                  <a:pt x="1986" y="40"/>
                </a:cubicBezTo>
                <a:close/>
                <a:moveTo>
                  <a:pt x="1777" y="1517"/>
                </a:moveTo>
                <a:cubicBezTo>
                  <a:pt x="1777" y="1480"/>
                  <a:pt x="1748" y="1450"/>
                  <a:pt x="1711" y="1450"/>
                </a:cubicBezTo>
                <a:lnTo>
                  <a:pt x="652" y="1450"/>
                </a:lnTo>
                <a:cubicBezTo>
                  <a:pt x="615" y="1450"/>
                  <a:pt x="585" y="1480"/>
                  <a:pt x="585" y="1517"/>
                </a:cubicBezTo>
                <a:cubicBezTo>
                  <a:pt x="585" y="1553"/>
                  <a:pt x="615" y="1583"/>
                  <a:pt x="652" y="1583"/>
                </a:cubicBezTo>
                <a:lnTo>
                  <a:pt x="1711" y="1583"/>
                </a:lnTo>
                <a:cubicBezTo>
                  <a:pt x="1748" y="1583"/>
                  <a:pt x="1777" y="1553"/>
                  <a:pt x="1777" y="1517"/>
                </a:cubicBezTo>
                <a:close/>
                <a:moveTo>
                  <a:pt x="1777" y="1114"/>
                </a:moveTo>
                <a:cubicBezTo>
                  <a:pt x="1777" y="1078"/>
                  <a:pt x="1748" y="1048"/>
                  <a:pt x="1711" y="1048"/>
                </a:cubicBezTo>
                <a:lnTo>
                  <a:pt x="652" y="1048"/>
                </a:lnTo>
                <a:cubicBezTo>
                  <a:pt x="615" y="1048"/>
                  <a:pt x="585" y="1078"/>
                  <a:pt x="585" y="1114"/>
                </a:cubicBezTo>
                <a:cubicBezTo>
                  <a:pt x="585" y="1151"/>
                  <a:pt x="615" y="1181"/>
                  <a:pt x="652" y="1181"/>
                </a:cubicBezTo>
                <a:lnTo>
                  <a:pt x="1711" y="1181"/>
                </a:lnTo>
                <a:cubicBezTo>
                  <a:pt x="1748" y="1181"/>
                  <a:pt x="1777" y="1151"/>
                  <a:pt x="1777" y="1114"/>
                </a:cubicBezTo>
                <a:close/>
                <a:moveTo>
                  <a:pt x="1777" y="712"/>
                </a:moveTo>
                <a:cubicBezTo>
                  <a:pt x="1777" y="675"/>
                  <a:pt x="1748" y="646"/>
                  <a:pt x="1711" y="646"/>
                </a:cubicBezTo>
                <a:lnTo>
                  <a:pt x="652" y="646"/>
                </a:lnTo>
                <a:cubicBezTo>
                  <a:pt x="615" y="646"/>
                  <a:pt x="585" y="675"/>
                  <a:pt x="585" y="712"/>
                </a:cubicBezTo>
                <a:cubicBezTo>
                  <a:pt x="585" y="749"/>
                  <a:pt x="615" y="779"/>
                  <a:pt x="652" y="779"/>
                </a:cubicBezTo>
                <a:lnTo>
                  <a:pt x="1711" y="779"/>
                </a:lnTo>
                <a:cubicBezTo>
                  <a:pt x="1748" y="779"/>
                  <a:pt x="1777" y="749"/>
                  <a:pt x="1777" y="712"/>
                </a:cubicBezTo>
                <a:close/>
                <a:moveTo>
                  <a:pt x="1777" y="310"/>
                </a:moveTo>
                <a:cubicBezTo>
                  <a:pt x="1777" y="273"/>
                  <a:pt x="1748" y="243"/>
                  <a:pt x="1711" y="243"/>
                </a:cubicBezTo>
                <a:lnTo>
                  <a:pt x="652" y="243"/>
                </a:lnTo>
                <a:cubicBezTo>
                  <a:pt x="615" y="243"/>
                  <a:pt x="585" y="273"/>
                  <a:pt x="585" y="310"/>
                </a:cubicBezTo>
                <a:cubicBezTo>
                  <a:pt x="585" y="347"/>
                  <a:pt x="615" y="377"/>
                  <a:pt x="652" y="377"/>
                </a:cubicBezTo>
                <a:lnTo>
                  <a:pt x="1711" y="377"/>
                </a:lnTo>
                <a:cubicBezTo>
                  <a:pt x="1748" y="377"/>
                  <a:pt x="1777" y="347"/>
                  <a:pt x="1777" y="310"/>
                </a:cubicBezTo>
                <a:close/>
              </a:path>
            </a:pathLst>
          </a:custGeom>
          <a:solidFill>
            <a:schemeClr val="bg1">
              <a:lumMod val="65000"/>
            </a:schemeClr>
          </a:solidFill>
          <a:ln>
            <a:noFill/>
          </a:ln>
        </p:spPr>
        <p:txBody>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089630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gray">
          <a:xfrm>
            <a:off x="6722416" y="4432875"/>
            <a:ext cx="3608398"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a:stCxn id="27" idx="3"/>
            <a:endCxn id="32" idx="1"/>
          </p:cNvCxnSpPr>
          <p:nvPr/>
        </p:nvCxnSpPr>
        <p:spPr bwMode="gray">
          <a:xfrm>
            <a:off x="7336754" y="4864068"/>
            <a:ext cx="20842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p:nvPr>
        </p:nvSpPr>
        <p:spPr bwMode="gray">
          <a:xfrm>
            <a:off x="451877" y="1242453"/>
            <a:ext cx="11306175" cy="2764700"/>
          </a:xfrm>
        </p:spPr>
        <p:txBody>
          <a:bodyPr/>
          <a:lstStyle/>
          <a:p>
            <a:pPr marL="0" indent="0">
              <a:buNone/>
            </a:pPr>
            <a:r>
              <a:rPr lang="en-US" sz="1600" dirty="0" smtClean="0">
                <a:sym typeface="Huawei Sans" panose="020C0503030203020204" pitchFamily="34" charset="0"/>
              </a:rPr>
              <a:t>Depending on the role of the member switch that leaves a stack, the stack is affected in the following ways:</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If the master switch leaves the stack, the standby switch becomes the new master switch. It recalculates topology information, synchronizes updated topology information to the other member switches, and selects a new standby switch. Afterwards, the stack begins to run stably.</a:t>
            </a:r>
          </a:p>
          <a:p>
            <a:pPr lvl="1"/>
            <a:r>
              <a:rPr lang="en-US" sz="1400" dirty="0" smtClean="0">
                <a:sym typeface="Huawei Sans" panose="020C0503030203020204" pitchFamily="34" charset="0"/>
              </a:rPr>
              <a:t>If the standby switch leaves the stack, the master switch selects a new standby switch, recalculates the stack topology, and synchronizes updated topology information to the other member switches. Afterwards, the stack begins to run stably.</a:t>
            </a:r>
          </a:p>
          <a:p>
            <a:pPr lvl="1"/>
            <a:r>
              <a:rPr lang="en-US" sz="1400" dirty="0" smtClean="0">
                <a:sym typeface="Huawei Sans" panose="020C0503030203020204" pitchFamily="34" charset="0"/>
              </a:rPr>
              <a:t>If a slave switch leaves the stack, the master switch recalculates the stack topology and synchronizes updated topology information to the other member switches. Afterwards, the stack begins to run stably.</a:t>
            </a:r>
            <a:endParaRPr lang="en-US" altLang="zh-CN" sz="14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Removing a Stack Member</a:t>
            </a:r>
            <a:endParaRPr lang="en-US" altLang="zh-CN" dirty="0">
              <a:sym typeface="Huawei Sans" panose="020C0503030203020204" pitchFamily="34" charset="0"/>
            </a:endParaRPr>
          </a:p>
        </p:txBody>
      </p:sp>
      <p:sp>
        <p:nvSpPr>
          <p:cNvPr id="5" name="圆角矩形 4"/>
          <p:cNvSpPr/>
          <p:nvPr/>
        </p:nvSpPr>
        <p:spPr bwMode="gray">
          <a:xfrm>
            <a:off x="641637" y="4432875"/>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081" y="4642755"/>
            <a:ext cx="539789" cy="442627"/>
          </a:xfrm>
          <a:prstGeom prst="rect">
            <a:avLst/>
          </a:prstGeom>
          <a:noFill/>
          <a:ln>
            <a:noFill/>
          </a:ln>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39585" y="4642755"/>
            <a:ext cx="539789" cy="442627"/>
          </a:xfrm>
          <a:prstGeom prst="rect">
            <a:avLst/>
          </a:prstGeom>
          <a:noFill/>
          <a:ln>
            <a:noFill/>
          </a:ln>
        </p:spPr>
      </p:pic>
      <p:sp>
        <p:nvSpPr>
          <p:cNvPr id="10" name="文本框 9"/>
          <p:cNvSpPr txBox="1"/>
          <p:nvPr/>
        </p:nvSpPr>
        <p:spPr bwMode="gray">
          <a:xfrm>
            <a:off x="2880791" y="4334806"/>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6" idx="3"/>
          </p:cNvCxnSpPr>
          <p:nvPr/>
        </p:nvCxnSpPr>
        <p:spPr bwMode="gray">
          <a:xfrm>
            <a:off x="1469870" y="4864068"/>
            <a:ext cx="338773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1523" y="4642755"/>
            <a:ext cx="539789" cy="442627"/>
          </a:xfrm>
          <a:prstGeom prst="rect">
            <a:avLst/>
          </a:prstGeom>
          <a:noFill/>
          <a:ln>
            <a:noFill/>
          </a:ln>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54138" y="4642755"/>
            <a:ext cx="539789" cy="442627"/>
          </a:xfrm>
          <a:prstGeom prst="rect">
            <a:avLst/>
          </a:prstGeom>
          <a:noFill/>
          <a:ln>
            <a:noFill/>
          </a:ln>
        </p:spPr>
      </p:pic>
      <p:sp>
        <p:nvSpPr>
          <p:cNvPr id="11" name="文本框 10"/>
          <p:cNvSpPr txBox="1"/>
          <p:nvPr/>
        </p:nvSpPr>
        <p:spPr bwMode="gray">
          <a:xfrm>
            <a:off x="1207293"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2618214"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3831350"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074879"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十字形 24"/>
          <p:cNvSpPr/>
          <p:nvPr/>
        </p:nvSpPr>
        <p:spPr bwMode="gray">
          <a:xfrm rot="2785165">
            <a:off x="4421476" y="4707727"/>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96965" y="4642755"/>
            <a:ext cx="539789" cy="442627"/>
          </a:xfrm>
          <a:prstGeom prst="rect">
            <a:avLst/>
          </a:prstGeom>
          <a:noFill/>
          <a:ln>
            <a:noFill/>
          </a:ln>
        </p:spPr>
      </p:pic>
      <p:sp>
        <p:nvSpPr>
          <p:cNvPr id="29" name="文本框 28"/>
          <p:cNvSpPr txBox="1"/>
          <p:nvPr/>
        </p:nvSpPr>
        <p:spPr bwMode="gray">
          <a:xfrm>
            <a:off x="8108407" y="4334806"/>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08407" y="4642755"/>
            <a:ext cx="539789" cy="442627"/>
          </a:xfrm>
          <a:prstGeom prst="rect">
            <a:avLst/>
          </a:prstGeom>
          <a:noFill/>
          <a:ln>
            <a:noFill/>
          </a:ln>
        </p:spPr>
      </p:pic>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21022" y="4642755"/>
            <a:ext cx="539789" cy="442627"/>
          </a:xfrm>
          <a:prstGeom prst="rect">
            <a:avLst/>
          </a:prstGeom>
          <a:noFill/>
          <a:ln>
            <a:noFill/>
          </a:ln>
        </p:spPr>
      </p:pic>
      <p:sp>
        <p:nvSpPr>
          <p:cNvPr id="33" name="文本框 32"/>
          <p:cNvSpPr txBox="1"/>
          <p:nvPr/>
        </p:nvSpPr>
        <p:spPr bwMode="gray">
          <a:xfrm>
            <a:off x="7074177"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8485098"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9698234"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38481" y="4642755"/>
            <a:ext cx="539789" cy="442627"/>
          </a:xfrm>
          <a:prstGeom prst="rect">
            <a:avLst/>
          </a:prstGeom>
          <a:noFill/>
          <a:ln>
            <a:noFill/>
          </a:ln>
        </p:spPr>
      </p:pic>
      <p:sp>
        <p:nvSpPr>
          <p:cNvPr id="44" name="下箭头 63"/>
          <p:cNvSpPr/>
          <p:nvPr/>
        </p:nvSpPr>
        <p:spPr bwMode="gray">
          <a:xfrm rot="5400000" flipV="1">
            <a:off x="5766129" y="4525921"/>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2"/>
          <p:cNvSpPr txBox="1">
            <a:spLocks/>
          </p:cNvSpPr>
          <p:nvPr/>
        </p:nvSpPr>
        <p:spPr bwMode="gray">
          <a:xfrm>
            <a:off x="3824032" y="5613138"/>
            <a:ext cx="4464247" cy="443736"/>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799" dirty="0" smtClean="0">
                <a:latin typeface="Huawei Sans" panose="020C0503030203020204" pitchFamily="34" charset="0"/>
                <a:ea typeface="方正兰亭黑简体" panose="02000000000000000000" pitchFamily="2" charset="-122"/>
                <a:sym typeface="Huawei Sans" panose="020C0503030203020204" pitchFamily="34" charset="0"/>
              </a:rPr>
              <a:t>An administrator removes stack cables.</a:t>
            </a: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10174658" y="5112675"/>
            <a:ext cx="1790929" cy="523220"/>
          </a:xfrm>
          <a:prstGeom prst="rect">
            <a:avLst/>
          </a:prstGeom>
        </p:spPr>
        <p:txBody>
          <a:bodyPr wrap="square">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Independent running</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958781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3072649"/>
          </a:xfrm>
        </p:spPr>
        <p:txBody>
          <a:bodyPr/>
          <a:lstStyle/>
          <a:p>
            <a:pPr marL="0" indent="0">
              <a:buNone/>
            </a:pPr>
            <a:r>
              <a:rPr lang="en-US" sz="1600" dirty="0" smtClean="0">
                <a:sym typeface="Huawei Sans" panose="020C0503030203020204" pitchFamily="34" charset="0"/>
              </a:rPr>
              <a:t>A new member switch joins a running stack after the following sequence of events:</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The new switch is connected to the stack, is powered on, and starts. It is elected as a slave switch, while the roles of other stack members remain unchanged.</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The master switch updates stack topology information, synchronizes the updated topology information to the other member switches, and assigns a stack ID to the new member switch (if the new member switch has no stack ID configured or the configured stack ID conflicts with that of another member switch).</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The new member switch updates its stack ID, synchronizes its configuration files and system software with the master switch, and then runs stably.</a:t>
            </a:r>
            <a:endParaRPr lang="en-US" sz="14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Adding a Switch to a Stack</a:t>
            </a:r>
            <a:endParaRPr lang="en-US" altLang="zh-CN" dirty="0">
              <a:sym typeface="Huawei Sans" panose="020C0503030203020204" pitchFamily="34" charset="0"/>
            </a:endParaRPr>
          </a:p>
        </p:txBody>
      </p:sp>
      <p:sp>
        <p:nvSpPr>
          <p:cNvPr id="4" name="圆角矩形 3"/>
          <p:cNvSpPr/>
          <p:nvPr/>
        </p:nvSpPr>
        <p:spPr bwMode="gray">
          <a:xfrm>
            <a:off x="855535" y="4432875"/>
            <a:ext cx="3608398"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6" idx="3"/>
            <a:endCxn id="9" idx="1"/>
          </p:cNvCxnSpPr>
          <p:nvPr/>
        </p:nvCxnSpPr>
        <p:spPr bwMode="gray">
          <a:xfrm>
            <a:off x="1469874" y="4864068"/>
            <a:ext cx="20842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085" y="4642755"/>
            <a:ext cx="539789" cy="442627"/>
          </a:xfrm>
          <a:prstGeom prst="rect">
            <a:avLst/>
          </a:prstGeom>
          <a:noFill/>
          <a:ln>
            <a:noFill/>
          </a:ln>
        </p:spPr>
      </p:pic>
      <p:sp>
        <p:nvSpPr>
          <p:cNvPr id="7" name="文本框 6"/>
          <p:cNvSpPr txBox="1"/>
          <p:nvPr/>
        </p:nvSpPr>
        <p:spPr bwMode="gray">
          <a:xfrm>
            <a:off x="2241527" y="4334806"/>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1527" y="4642755"/>
            <a:ext cx="539789" cy="442627"/>
          </a:xfrm>
          <a:prstGeom prst="rect">
            <a:avLst/>
          </a:prstGeom>
          <a:noFill/>
          <a:ln>
            <a:noFill/>
          </a:ln>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54142" y="4642755"/>
            <a:ext cx="539789" cy="442627"/>
          </a:xfrm>
          <a:prstGeom prst="rect">
            <a:avLst/>
          </a:prstGeom>
          <a:noFill/>
          <a:ln>
            <a:noFill/>
          </a:ln>
        </p:spPr>
      </p:pic>
      <p:sp>
        <p:nvSpPr>
          <p:cNvPr id="10" name="文本框 9"/>
          <p:cNvSpPr txBox="1"/>
          <p:nvPr/>
        </p:nvSpPr>
        <p:spPr bwMode="gray">
          <a:xfrm>
            <a:off x="1207297"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2618218"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3831354"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1600" y="4642755"/>
            <a:ext cx="539789" cy="442627"/>
          </a:xfrm>
          <a:prstGeom prst="rect">
            <a:avLst/>
          </a:prstGeom>
          <a:noFill/>
          <a:ln>
            <a:noFill/>
          </a:ln>
        </p:spPr>
      </p:pic>
      <p:sp>
        <p:nvSpPr>
          <p:cNvPr id="14" name="矩形 13"/>
          <p:cNvSpPr/>
          <p:nvPr/>
        </p:nvSpPr>
        <p:spPr bwMode="gray">
          <a:xfrm>
            <a:off x="4543074" y="5086595"/>
            <a:ext cx="1217193" cy="307777"/>
          </a:xfrm>
          <a:prstGeom prst="rect">
            <a:avLst/>
          </a:prstGeom>
        </p:spPr>
        <p:txBody>
          <a:bodyPr wrap="non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Powered off</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下箭头 63"/>
          <p:cNvSpPr/>
          <p:nvPr/>
        </p:nvSpPr>
        <p:spPr bwMode="gray">
          <a:xfrm rot="5400000" flipV="1">
            <a:off x="5535746" y="4509015"/>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6487261" y="4432875"/>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75705" y="4642755"/>
            <a:ext cx="539789" cy="442627"/>
          </a:xfrm>
          <a:prstGeom prst="rect">
            <a:avLst/>
          </a:prstGeom>
          <a:noFill/>
          <a:ln>
            <a:noFill/>
          </a:ln>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85208" y="4642755"/>
            <a:ext cx="539789" cy="442627"/>
          </a:xfrm>
          <a:prstGeom prst="rect">
            <a:avLst/>
          </a:prstGeom>
          <a:noFill/>
          <a:ln>
            <a:noFill/>
          </a:ln>
        </p:spPr>
      </p:pic>
      <p:sp>
        <p:nvSpPr>
          <p:cNvPr id="19" name="文本框 18"/>
          <p:cNvSpPr txBox="1"/>
          <p:nvPr/>
        </p:nvSpPr>
        <p:spPr bwMode="gray">
          <a:xfrm>
            <a:off x="8726415" y="4334806"/>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17" idx="3"/>
          </p:cNvCxnSpPr>
          <p:nvPr/>
        </p:nvCxnSpPr>
        <p:spPr bwMode="gray">
          <a:xfrm>
            <a:off x="7315494" y="4864068"/>
            <a:ext cx="338773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87146" y="4642755"/>
            <a:ext cx="539789" cy="442627"/>
          </a:xfrm>
          <a:prstGeom prst="rect">
            <a:avLst/>
          </a:prstGeom>
          <a:noFill/>
          <a:ln>
            <a:noFill/>
          </a:ln>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99762" y="4642755"/>
            <a:ext cx="539789" cy="442627"/>
          </a:xfrm>
          <a:prstGeom prst="rect">
            <a:avLst/>
          </a:prstGeom>
          <a:noFill/>
          <a:ln>
            <a:noFill/>
          </a:ln>
        </p:spPr>
      </p:pic>
      <p:sp>
        <p:nvSpPr>
          <p:cNvPr id="23" name="文本框 22"/>
          <p:cNvSpPr txBox="1"/>
          <p:nvPr/>
        </p:nvSpPr>
        <p:spPr bwMode="gray">
          <a:xfrm>
            <a:off x="7052917"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8463837"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9676974"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10920503" y="4955076"/>
            <a:ext cx="525154" cy="272309"/>
          </a:xfrm>
          <a:prstGeom prst="roundRect">
            <a:avLst/>
          </a:prstGeom>
          <a:solidFill>
            <a:srgbClr val="FFD17D"/>
          </a:solidFill>
        </p:spPr>
        <p:txBody>
          <a:bodyPr wrap="none" lIns="0" tIns="0" rIns="0" bIns="0" rtlCol="0" anchor="ctr" anchorCtr="0">
            <a:noAutofit/>
          </a:bodyPr>
          <a:lstStyle/>
          <a:p>
            <a:pPr algn="ctr" fontAlgn="ctr"/>
            <a:r>
              <a:rPr lang="en-US" sz="10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734611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bwMode="gray">
          <a:xfrm>
            <a:off x="4567751" y="3720567"/>
            <a:ext cx="126747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1680927"/>
          </a:xfrm>
        </p:spPr>
        <p:txBody>
          <a:bodyPr/>
          <a:lstStyle/>
          <a:p>
            <a:r>
              <a:rPr lang="en-US" sz="1800" dirty="0" smtClean="0">
                <a:sym typeface="Huawei Sans" panose="020C0503030203020204" pitchFamily="34" charset="0"/>
              </a:rPr>
              <a:t>Two running stacks can merge into a single stack.</a:t>
            </a:r>
            <a:endParaRPr lang="en-US" altLang="zh-CN" sz="1800" dirty="0" smtClean="0">
              <a:sym typeface="Huawei Sans" panose="020C0503030203020204" pitchFamily="34" charset="0"/>
            </a:endParaRPr>
          </a:p>
          <a:p>
            <a:r>
              <a:rPr lang="en-US" sz="1800" dirty="0" smtClean="0">
                <a:sym typeface="Huawei Sans" panose="020C0503030203020204" pitchFamily="34" charset="0"/>
              </a:rPr>
              <a:t>For example, a switch that has the stack configuration and has been powered on (forming a single-switch stack) is connected to a running stack through stack cables. This process is known as stack merging, which is different from the process of adding a member switch to a stack.</a:t>
            </a:r>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Stack Merging</a:t>
            </a:r>
            <a:endParaRPr lang="en-US" altLang="zh-CN" dirty="0">
              <a:sym typeface="Huawei Sans" panose="020C0503030203020204" pitchFamily="34" charset="0"/>
            </a:endParaRPr>
          </a:p>
        </p:txBody>
      </p:sp>
      <p:sp>
        <p:nvSpPr>
          <p:cNvPr id="4" name="圆角矩形 3"/>
          <p:cNvSpPr/>
          <p:nvPr/>
        </p:nvSpPr>
        <p:spPr bwMode="gray">
          <a:xfrm>
            <a:off x="911734" y="3720567"/>
            <a:ext cx="2393695"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6" idx="3"/>
            <a:endCxn id="13" idx="1"/>
          </p:cNvCxnSpPr>
          <p:nvPr/>
        </p:nvCxnSpPr>
        <p:spPr bwMode="gray">
          <a:xfrm>
            <a:off x="1526074" y="4151760"/>
            <a:ext cx="336096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6284" y="3930447"/>
            <a:ext cx="539789" cy="442627"/>
          </a:xfrm>
          <a:prstGeom prst="rect">
            <a:avLst/>
          </a:prstGeom>
          <a:noFill/>
          <a:ln>
            <a:noFill/>
          </a:ln>
        </p:spPr>
      </p:pic>
      <p:sp>
        <p:nvSpPr>
          <p:cNvPr id="7" name="文本框 6"/>
          <p:cNvSpPr txBox="1"/>
          <p:nvPr/>
        </p:nvSpPr>
        <p:spPr bwMode="gray">
          <a:xfrm>
            <a:off x="1872590" y="3622499"/>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97726" y="3930447"/>
            <a:ext cx="539789" cy="442627"/>
          </a:xfrm>
          <a:prstGeom prst="rect">
            <a:avLst/>
          </a:prstGeom>
          <a:noFill/>
          <a:ln>
            <a:noFill/>
          </a:ln>
        </p:spPr>
      </p:pic>
      <p:sp>
        <p:nvSpPr>
          <p:cNvPr id="10" name="文本框 9"/>
          <p:cNvSpPr txBox="1"/>
          <p:nvPr/>
        </p:nvSpPr>
        <p:spPr bwMode="gray">
          <a:xfrm>
            <a:off x="1263496" y="424276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2674417" y="424276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87039" y="3930447"/>
            <a:ext cx="539789" cy="442627"/>
          </a:xfrm>
          <a:prstGeom prst="rect">
            <a:avLst/>
          </a:prstGeom>
          <a:noFill/>
          <a:ln>
            <a:noFill/>
          </a:ln>
        </p:spPr>
      </p:pic>
      <p:sp>
        <p:nvSpPr>
          <p:cNvPr id="15" name="文本框 14"/>
          <p:cNvSpPr txBox="1"/>
          <p:nvPr/>
        </p:nvSpPr>
        <p:spPr bwMode="gray">
          <a:xfrm>
            <a:off x="5164251" y="424276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901675" y="3622499"/>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bwMode="gray">
          <a:xfrm>
            <a:off x="3305430" y="3696054"/>
            <a:ext cx="1262322" cy="0"/>
          </a:xfrm>
          <a:prstGeom prst="straightConnector1">
            <a:avLst/>
          </a:prstGeom>
          <a:ln w="19050">
            <a:solidFill>
              <a:srgbClr val="00B0F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bwMode="gray">
          <a:xfrm>
            <a:off x="3199571" y="2990101"/>
            <a:ext cx="1471114" cy="57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Participate in master election</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bwMode="gray">
          <a:xfrm>
            <a:off x="3073619" y="3093980"/>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4471208" y="4823781"/>
            <a:ext cx="2094691" cy="57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Restart after the failure in master election</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4"/>
          <p:cNvSpPr>
            <a:spLocks noChangeAspect="1"/>
          </p:cNvSpPr>
          <p:nvPr/>
        </p:nvSpPr>
        <p:spPr bwMode="gray">
          <a:xfrm>
            <a:off x="4345258" y="4713806"/>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下箭头 63"/>
          <p:cNvSpPr/>
          <p:nvPr/>
        </p:nvSpPr>
        <p:spPr bwMode="gray">
          <a:xfrm rot="5400000" flipV="1">
            <a:off x="6085136" y="3899371"/>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7051654" y="3720567"/>
            <a:ext cx="3598006"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a:stCxn id="37" idx="3"/>
            <a:endCxn id="42" idx="1"/>
          </p:cNvCxnSpPr>
          <p:nvPr/>
        </p:nvCxnSpPr>
        <p:spPr bwMode="gray">
          <a:xfrm>
            <a:off x="7665994" y="4151760"/>
            <a:ext cx="210681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26205" y="3930447"/>
            <a:ext cx="539789" cy="442627"/>
          </a:xfrm>
          <a:prstGeom prst="rect">
            <a:avLst/>
          </a:prstGeom>
          <a:noFill/>
          <a:ln>
            <a:noFill/>
          </a:ln>
        </p:spPr>
      </p:pic>
      <p:sp>
        <p:nvSpPr>
          <p:cNvPr id="38" name="文本框 37"/>
          <p:cNvSpPr txBox="1"/>
          <p:nvPr/>
        </p:nvSpPr>
        <p:spPr bwMode="gray">
          <a:xfrm>
            <a:off x="8452282" y="3622499"/>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37646" y="3930447"/>
            <a:ext cx="539789" cy="442627"/>
          </a:xfrm>
          <a:prstGeom prst="rect">
            <a:avLst/>
          </a:prstGeom>
          <a:noFill/>
          <a:ln>
            <a:noFill/>
          </a:ln>
        </p:spPr>
      </p:pic>
      <p:sp>
        <p:nvSpPr>
          <p:cNvPr id="40" name="文本框 39"/>
          <p:cNvSpPr txBox="1"/>
          <p:nvPr/>
        </p:nvSpPr>
        <p:spPr bwMode="gray">
          <a:xfrm>
            <a:off x="7403417" y="424276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8814338" y="424276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72808" y="3930447"/>
            <a:ext cx="539789" cy="442627"/>
          </a:xfrm>
          <a:prstGeom prst="rect">
            <a:avLst/>
          </a:prstGeom>
          <a:noFill/>
          <a:ln>
            <a:noFill/>
          </a:ln>
        </p:spPr>
      </p:pic>
      <p:sp>
        <p:nvSpPr>
          <p:cNvPr id="43" name="文本框 42"/>
          <p:cNvSpPr txBox="1"/>
          <p:nvPr/>
        </p:nvSpPr>
        <p:spPr bwMode="gray">
          <a:xfrm>
            <a:off x="10050020" y="424276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9952312" y="4823781"/>
            <a:ext cx="1245722" cy="57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Work as a slave switch</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
          <p:cNvSpPr>
            <a:spLocks noChangeAspect="1"/>
          </p:cNvSpPr>
          <p:nvPr/>
        </p:nvSpPr>
        <p:spPr bwMode="gray">
          <a:xfrm>
            <a:off x="9826361" y="4700727"/>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占位符 2"/>
          <p:cNvSpPr txBox="1">
            <a:spLocks/>
          </p:cNvSpPr>
          <p:nvPr/>
        </p:nvSpPr>
        <p:spPr bwMode="gray">
          <a:xfrm>
            <a:off x="911734" y="5477022"/>
            <a:ext cx="10286300" cy="626656"/>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All member switches in the stack that fails the master election will restart. Therefore, merging two running stacks that are forwarding traffic is not recommended.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649634" y="2923380"/>
            <a:ext cx="10927158" cy="33250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950411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bwMode="gray">
          <a:xfrm>
            <a:off x="3322825" y="3845009"/>
            <a:ext cx="2287836"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83663" y="3746940"/>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773975"/>
          </a:xfrm>
        </p:spPr>
        <p:txBody>
          <a:bodyPr/>
          <a:lstStyle/>
          <a:p>
            <a:pPr marL="0" indent="0">
              <a:buNone/>
            </a:pPr>
            <a:r>
              <a:rPr lang="en-US" sz="1800" dirty="0" smtClean="0">
                <a:sym typeface="Huawei Sans" panose="020C0503030203020204" pitchFamily="34" charset="0"/>
              </a:rPr>
              <a:t>If you remove some member switches from a running stack without powering off the switches or if multiple stack cables fail, the stack splits into multiple stacks.</a:t>
            </a:r>
            <a:endParaRPr 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Stack Split</a:t>
            </a:r>
            <a:endParaRPr lang="en-US" altLang="zh-CN" dirty="0">
              <a:sym typeface="Huawei Sans" panose="020C0503030203020204" pitchFamily="34" charset="0"/>
            </a:endParaRPr>
          </a:p>
        </p:txBody>
      </p:sp>
      <p:sp>
        <p:nvSpPr>
          <p:cNvPr id="4" name="圆角矩形 3"/>
          <p:cNvSpPr/>
          <p:nvPr/>
        </p:nvSpPr>
        <p:spPr bwMode="gray">
          <a:xfrm>
            <a:off x="795981" y="3831672"/>
            <a:ext cx="2287836"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18" idx="3"/>
            <a:endCxn id="20" idx="1"/>
          </p:cNvCxnSpPr>
          <p:nvPr/>
        </p:nvCxnSpPr>
        <p:spPr bwMode="gray">
          <a:xfrm>
            <a:off x="1378286" y="4276202"/>
            <a:ext cx="77165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bwMode="gray">
          <a:xfrm>
            <a:off x="641637" y="2639987"/>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081" y="2849866"/>
            <a:ext cx="539789" cy="442627"/>
          </a:xfrm>
          <a:prstGeom prst="rect">
            <a:avLst/>
          </a:prstGeom>
          <a:noFill/>
          <a:ln>
            <a:noFill/>
          </a:ln>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39585" y="2849866"/>
            <a:ext cx="539789" cy="442627"/>
          </a:xfrm>
          <a:prstGeom prst="rect">
            <a:avLst/>
          </a:prstGeom>
          <a:noFill/>
          <a:ln>
            <a:noFill/>
          </a:ln>
        </p:spPr>
      </p:pic>
      <p:sp>
        <p:nvSpPr>
          <p:cNvPr id="9" name="文本框 8"/>
          <p:cNvSpPr txBox="1"/>
          <p:nvPr/>
        </p:nvSpPr>
        <p:spPr bwMode="gray">
          <a:xfrm>
            <a:off x="2880791" y="254191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a:stCxn id="7" idx="3"/>
          </p:cNvCxnSpPr>
          <p:nvPr/>
        </p:nvCxnSpPr>
        <p:spPr bwMode="gray">
          <a:xfrm>
            <a:off x="1469870" y="3071180"/>
            <a:ext cx="338773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1523" y="2849866"/>
            <a:ext cx="539789" cy="442627"/>
          </a:xfrm>
          <a:prstGeom prst="rect">
            <a:avLst/>
          </a:prstGeom>
          <a:noFill/>
          <a:ln>
            <a:noFill/>
          </a:ln>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54138" y="2849866"/>
            <a:ext cx="539789" cy="442627"/>
          </a:xfrm>
          <a:prstGeom prst="rect">
            <a:avLst/>
          </a:prstGeom>
          <a:noFill/>
          <a:ln>
            <a:noFill/>
          </a:ln>
        </p:spPr>
      </p:pic>
      <p:sp>
        <p:nvSpPr>
          <p:cNvPr id="13" name="文本框 12"/>
          <p:cNvSpPr txBox="1"/>
          <p:nvPr/>
        </p:nvSpPr>
        <p:spPr bwMode="gray">
          <a:xfrm>
            <a:off x="1207293"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2618214"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3831350"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5074879"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十字形 16"/>
          <p:cNvSpPr/>
          <p:nvPr/>
        </p:nvSpPr>
        <p:spPr bwMode="gray">
          <a:xfrm rot="2785165">
            <a:off x="3175127" y="2914838"/>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8497" y="4054889"/>
            <a:ext cx="539789" cy="442627"/>
          </a:xfrm>
          <a:prstGeom prst="rect">
            <a:avLst/>
          </a:prstGeom>
          <a:noFill/>
          <a:ln>
            <a:noFill/>
          </a:ln>
        </p:spPr>
      </p:pic>
      <p:sp>
        <p:nvSpPr>
          <p:cNvPr id="19" name="文本框 18"/>
          <p:cNvSpPr txBox="1"/>
          <p:nvPr/>
        </p:nvSpPr>
        <p:spPr bwMode="gray">
          <a:xfrm>
            <a:off x="1582270" y="3746940"/>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49939" y="4054889"/>
            <a:ext cx="539789" cy="442627"/>
          </a:xfrm>
          <a:prstGeom prst="rect">
            <a:avLst/>
          </a:prstGeom>
          <a:noFill/>
          <a:ln>
            <a:noFill/>
          </a:ln>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2554" y="4054889"/>
            <a:ext cx="539789" cy="442627"/>
          </a:xfrm>
          <a:prstGeom prst="rect">
            <a:avLst/>
          </a:prstGeom>
          <a:noFill/>
          <a:ln>
            <a:noFill/>
          </a:ln>
        </p:spPr>
      </p:pic>
      <p:sp>
        <p:nvSpPr>
          <p:cNvPr id="22" name="文本框 21"/>
          <p:cNvSpPr txBox="1"/>
          <p:nvPr/>
        </p:nvSpPr>
        <p:spPr bwMode="gray">
          <a:xfrm>
            <a:off x="1115709" y="4367210"/>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526630" y="4367210"/>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739766" y="4367210"/>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80012" y="4054889"/>
            <a:ext cx="539789" cy="442627"/>
          </a:xfrm>
          <a:prstGeom prst="rect">
            <a:avLst/>
          </a:prstGeom>
          <a:noFill/>
          <a:ln>
            <a:noFill/>
          </a:ln>
        </p:spPr>
      </p:pic>
      <p:sp>
        <p:nvSpPr>
          <p:cNvPr id="26" name="下箭头 63"/>
          <p:cNvSpPr/>
          <p:nvPr/>
        </p:nvSpPr>
        <p:spPr bwMode="gray">
          <a:xfrm rot="10800000" flipV="1">
            <a:off x="2781311" y="3620147"/>
            <a:ext cx="829435" cy="23212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2"/>
          <p:cNvSpPr txBox="1">
            <a:spLocks/>
          </p:cNvSpPr>
          <p:nvPr/>
        </p:nvSpPr>
        <p:spPr bwMode="gray">
          <a:xfrm>
            <a:off x="4827121" y="4162093"/>
            <a:ext cx="2273690" cy="443736"/>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21" idx="3"/>
            <a:endCxn id="25" idx="1"/>
          </p:cNvCxnSpPr>
          <p:nvPr/>
        </p:nvCxnSpPr>
        <p:spPr bwMode="gray">
          <a:xfrm>
            <a:off x="4002343" y="4276202"/>
            <a:ext cx="77766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5057224" y="4367210"/>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445913" y="2491207"/>
            <a:ext cx="5579154" cy="38967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453277" y="2061557"/>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Scenario 1</a:t>
            </a:r>
            <a:endParaRPr lang="en-US" altLang="zh-CN"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占位符 2"/>
          <p:cNvSpPr txBox="1">
            <a:spLocks/>
          </p:cNvSpPr>
          <p:nvPr/>
        </p:nvSpPr>
        <p:spPr bwMode="gray">
          <a:xfrm>
            <a:off x="453277" y="5124153"/>
            <a:ext cx="5571790" cy="1257596"/>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182563" indent="-182563" algn="l" fontAlgn="ctr">
              <a:lnSpc>
                <a:spcPct val="12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previous master and standby switches are in the same stack after the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stack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split.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algn="l" fontAlgn="ctr">
              <a:lnSpc>
                <a:spcPct val="12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When removed slave switches detect that the timeout timer for stack protocol packets has expired, the switches restart and begin a new master election.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7898494" y="3883094"/>
            <a:ext cx="3503180"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9320881" y="378502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6250722" y="3869758"/>
            <a:ext cx="1138696"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6298608" y="2639987"/>
            <a:ext cx="5088799"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87052" y="2849866"/>
            <a:ext cx="539789" cy="442627"/>
          </a:xfrm>
          <a:prstGeom prst="rect">
            <a:avLst/>
          </a:prstGeom>
          <a:noFill/>
          <a:ln>
            <a:noFill/>
          </a:ln>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96556" y="2849866"/>
            <a:ext cx="539789" cy="442627"/>
          </a:xfrm>
          <a:prstGeom prst="rect">
            <a:avLst/>
          </a:prstGeom>
          <a:noFill/>
          <a:ln>
            <a:noFill/>
          </a:ln>
        </p:spPr>
      </p:pic>
      <p:sp>
        <p:nvSpPr>
          <p:cNvPr id="75" name="文本框 74"/>
          <p:cNvSpPr txBox="1"/>
          <p:nvPr/>
        </p:nvSpPr>
        <p:spPr bwMode="gray">
          <a:xfrm>
            <a:off x="8537763" y="254191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a:stCxn id="73" idx="3"/>
          </p:cNvCxnSpPr>
          <p:nvPr/>
        </p:nvCxnSpPr>
        <p:spPr bwMode="gray">
          <a:xfrm>
            <a:off x="7126842" y="3071180"/>
            <a:ext cx="338773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98494" y="2849866"/>
            <a:ext cx="539789" cy="442627"/>
          </a:xfrm>
          <a:prstGeom prst="rect">
            <a:avLst/>
          </a:prstGeom>
          <a:noFill/>
          <a:ln>
            <a:noFill/>
          </a:ln>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11109" y="2849866"/>
            <a:ext cx="539789" cy="442627"/>
          </a:xfrm>
          <a:prstGeom prst="rect">
            <a:avLst/>
          </a:prstGeom>
          <a:noFill/>
          <a:ln>
            <a:noFill/>
          </a:ln>
        </p:spPr>
      </p:pic>
      <p:sp>
        <p:nvSpPr>
          <p:cNvPr id="79" name="文本框 78"/>
          <p:cNvSpPr txBox="1"/>
          <p:nvPr/>
        </p:nvSpPr>
        <p:spPr bwMode="gray">
          <a:xfrm>
            <a:off x="6864264"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8275185"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9488321"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10731851" y="316218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十字形 82"/>
          <p:cNvSpPr/>
          <p:nvPr/>
        </p:nvSpPr>
        <p:spPr bwMode="gray">
          <a:xfrm rot="2785165">
            <a:off x="7454390" y="2914838"/>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5468" y="4092974"/>
            <a:ext cx="539789" cy="442627"/>
          </a:xfrm>
          <a:prstGeom prst="rect">
            <a:avLst/>
          </a:prstGeom>
          <a:noFill/>
          <a:ln>
            <a:noFill/>
          </a:ln>
        </p:spPr>
      </p:pic>
      <p:sp>
        <p:nvSpPr>
          <p:cNvPr id="85" name="文本框 84"/>
          <p:cNvSpPr txBox="1"/>
          <p:nvPr/>
        </p:nvSpPr>
        <p:spPr bwMode="gray">
          <a:xfrm>
            <a:off x="6575657" y="378502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67443" y="4092974"/>
            <a:ext cx="539789" cy="442627"/>
          </a:xfrm>
          <a:prstGeom prst="rect">
            <a:avLst/>
          </a:prstGeom>
          <a:noFill/>
          <a:ln>
            <a:noFill/>
          </a:ln>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67717" y="4092974"/>
            <a:ext cx="539789" cy="442627"/>
          </a:xfrm>
          <a:prstGeom prst="rect">
            <a:avLst/>
          </a:prstGeom>
          <a:noFill/>
          <a:ln>
            <a:noFill/>
          </a:ln>
        </p:spPr>
      </p:pic>
      <p:sp>
        <p:nvSpPr>
          <p:cNvPr id="88" name="文本框 87"/>
          <p:cNvSpPr txBox="1"/>
          <p:nvPr/>
        </p:nvSpPr>
        <p:spPr bwMode="gray">
          <a:xfrm>
            <a:off x="6772680" y="4405295"/>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8344134" y="4405295"/>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9544929" y="4405295"/>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71024" y="4092974"/>
            <a:ext cx="539789" cy="442627"/>
          </a:xfrm>
          <a:prstGeom prst="rect">
            <a:avLst/>
          </a:prstGeom>
          <a:noFill/>
          <a:ln>
            <a:noFill/>
          </a:ln>
        </p:spPr>
      </p:pic>
      <p:sp>
        <p:nvSpPr>
          <p:cNvPr id="92" name="下箭头 63"/>
          <p:cNvSpPr/>
          <p:nvPr/>
        </p:nvSpPr>
        <p:spPr bwMode="gray">
          <a:xfrm rot="10800000" flipV="1">
            <a:off x="8438282" y="3647108"/>
            <a:ext cx="829435" cy="23112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a:stCxn id="87" idx="3"/>
            <a:endCxn id="91" idx="1"/>
          </p:cNvCxnSpPr>
          <p:nvPr/>
        </p:nvCxnSpPr>
        <p:spPr bwMode="gray">
          <a:xfrm>
            <a:off x="9807506" y="4314287"/>
            <a:ext cx="76351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bwMode="gray">
          <a:xfrm>
            <a:off x="10848236" y="4405295"/>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75"/>
          <p:cNvSpPr/>
          <p:nvPr/>
        </p:nvSpPr>
        <p:spPr bwMode="gray">
          <a:xfrm>
            <a:off x="6102885" y="2491207"/>
            <a:ext cx="5579154" cy="38967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75"/>
          <p:cNvSpPr/>
          <p:nvPr/>
        </p:nvSpPr>
        <p:spPr bwMode="gray">
          <a:xfrm>
            <a:off x="6110248" y="2061557"/>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Scenario 2</a:t>
            </a:r>
            <a:endParaRPr lang="en-US" altLang="zh-CN"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占位符 2"/>
          <p:cNvSpPr txBox="1">
            <a:spLocks/>
          </p:cNvSpPr>
          <p:nvPr/>
        </p:nvSpPr>
        <p:spPr bwMode="gray">
          <a:xfrm>
            <a:off x="6110248" y="4811832"/>
            <a:ext cx="5571790" cy="15699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182563" indent="-182563" algn="l" fontAlgn="ctr">
              <a:lnSpc>
                <a:spcPct val="12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previous master and standby switches are in different stacks after the stack split.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algn="l" fontAlgn="ctr">
              <a:lnSpc>
                <a:spcPct val="12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previous master switch selects a new standby switch in its stack and updates the stack topology information.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algn="l" fontAlgn="ctr">
              <a:lnSpc>
                <a:spcPct val="12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previous standby switch becomes the new master switch in its stack and selects a new standby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p:cNvCxnSpPr>
            <a:stCxn id="86" idx="3"/>
            <a:endCxn id="87" idx="1"/>
          </p:cNvCxnSpPr>
          <p:nvPr/>
        </p:nvCxnSpPr>
        <p:spPr bwMode="gray">
          <a:xfrm>
            <a:off x="8507232" y="4314287"/>
            <a:ext cx="76048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15802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a:off x="8327121" y="3259915"/>
            <a:ext cx="126315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8700194" y="3123760"/>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1546365"/>
          </a:xfrm>
        </p:spPr>
        <p:txBody>
          <a:bodyPr/>
          <a:lstStyle/>
          <a:p>
            <a:pPr marL="0" indent="0">
              <a:buNone/>
            </a:pPr>
            <a:r>
              <a:rPr lang="en-US" sz="1800" dirty="0" smtClean="0">
                <a:sym typeface="Huawei Sans" panose="020C0503030203020204" pitchFamily="34" charset="0"/>
              </a:rPr>
              <a:t>All member switches in a stack use the same IP address (VLANIF interface address) and MAC address (stack MAC address). After a stack splits, more than one stack may use the same IP address and MAC address. To prevent this situation, a mechanism is required to check for IP address and MAC address collision after a split.</a:t>
            </a:r>
            <a:endParaRPr 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Problems Caused by a Stack Split</a:t>
            </a:r>
            <a:endParaRPr lang="en-US" altLang="zh-CN" dirty="0">
              <a:sym typeface="Huawei Sans" panose="020C0503030203020204" pitchFamily="34" charset="0"/>
            </a:endParaRPr>
          </a:p>
        </p:txBody>
      </p:sp>
      <p:sp>
        <p:nvSpPr>
          <p:cNvPr id="4" name="圆角矩形 3"/>
          <p:cNvSpPr/>
          <p:nvPr/>
        </p:nvSpPr>
        <p:spPr bwMode="gray">
          <a:xfrm>
            <a:off x="1776320" y="3259915"/>
            <a:ext cx="302776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6" idx="3"/>
            <a:endCxn id="8" idx="1"/>
          </p:cNvCxnSpPr>
          <p:nvPr/>
        </p:nvCxnSpPr>
        <p:spPr bwMode="gray">
          <a:xfrm>
            <a:off x="2577307" y="3704445"/>
            <a:ext cx="126326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7517" y="3483131"/>
            <a:ext cx="539789" cy="442627"/>
          </a:xfrm>
          <a:prstGeom prst="rect">
            <a:avLst/>
          </a:prstGeom>
          <a:noFill/>
          <a:ln>
            <a:noFill/>
          </a:ln>
        </p:spPr>
      </p:pic>
      <p:sp>
        <p:nvSpPr>
          <p:cNvPr id="7" name="文本框 6"/>
          <p:cNvSpPr txBox="1"/>
          <p:nvPr/>
        </p:nvSpPr>
        <p:spPr bwMode="gray">
          <a:xfrm>
            <a:off x="2943671" y="3175183"/>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40566" y="3483131"/>
            <a:ext cx="539789" cy="442627"/>
          </a:xfrm>
          <a:prstGeom prst="rect">
            <a:avLst/>
          </a:prstGeom>
          <a:noFill/>
          <a:ln>
            <a:noFill/>
          </a:ln>
        </p:spPr>
      </p:pic>
      <p:sp>
        <p:nvSpPr>
          <p:cNvPr id="9" name="文本框 8"/>
          <p:cNvSpPr txBox="1"/>
          <p:nvPr/>
        </p:nvSpPr>
        <p:spPr bwMode="gray">
          <a:xfrm>
            <a:off x="2489762" y="3795452"/>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4217257" y="3795452"/>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6" idx="2"/>
          </p:cNvCxnSpPr>
          <p:nvPr/>
        </p:nvCxnSpPr>
        <p:spPr bwMode="gray">
          <a:xfrm>
            <a:off x="2307412" y="3925759"/>
            <a:ext cx="906621"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8" idx="2"/>
          </p:cNvCxnSpPr>
          <p:nvPr/>
        </p:nvCxnSpPr>
        <p:spPr bwMode="gray">
          <a:xfrm flipH="1">
            <a:off x="3214033" y="3925759"/>
            <a:ext cx="896428"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3670" y="4761307"/>
            <a:ext cx="539789" cy="442627"/>
          </a:xfrm>
          <a:prstGeom prst="rect">
            <a:avLst/>
          </a:prstGeom>
          <a:noFill/>
          <a:ln>
            <a:noFill/>
          </a:ln>
        </p:spPr>
      </p:pic>
      <p:sp>
        <p:nvSpPr>
          <p:cNvPr id="23" name="圆角矩形 22"/>
          <p:cNvSpPr/>
          <p:nvPr/>
        </p:nvSpPr>
        <p:spPr bwMode="gray">
          <a:xfrm>
            <a:off x="6440692" y="3259915"/>
            <a:ext cx="126315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stCxn id="25" idx="3"/>
            <a:endCxn id="27" idx="1"/>
          </p:cNvCxnSpPr>
          <p:nvPr/>
        </p:nvCxnSpPr>
        <p:spPr bwMode="ltGray">
          <a:xfrm>
            <a:off x="7241680" y="3704445"/>
            <a:ext cx="126326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01890" y="3483131"/>
            <a:ext cx="539789" cy="442627"/>
          </a:xfrm>
          <a:prstGeom prst="rect">
            <a:avLst/>
          </a:prstGeom>
          <a:noFill/>
          <a:ln>
            <a:noFill/>
          </a:ln>
        </p:spPr>
      </p:pic>
      <p:sp>
        <p:nvSpPr>
          <p:cNvPr id="26" name="文本框 25"/>
          <p:cNvSpPr txBox="1"/>
          <p:nvPr/>
        </p:nvSpPr>
        <p:spPr bwMode="gray">
          <a:xfrm>
            <a:off x="6813765" y="3123760"/>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04939" y="3483131"/>
            <a:ext cx="539789" cy="442627"/>
          </a:xfrm>
          <a:prstGeom prst="rect">
            <a:avLst/>
          </a:prstGeom>
          <a:noFill/>
          <a:ln>
            <a:noFill/>
          </a:ln>
        </p:spPr>
      </p:pic>
      <p:sp>
        <p:nvSpPr>
          <p:cNvPr id="28" name="文本框 27"/>
          <p:cNvSpPr txBox="1"/>
          <p:nvPr/>
        </p:nvSpPr>
        <p:spPr bwMode="gray">
          <a:xfrm>
            <a:off x="7154135" y="3795452"/>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25" idx="2"/>
          </p:cNvCxnSpPr>
          <p:nvPr/>
        </p:nvCxnSpPr>
        <p:spPr bwMode="gray">
          <a:xfrm>
            <a:off x="6971785" y="3925759"/>
            <a:ext cx="906621"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7" idx="2"/>
          </p:cNvCxnSpPr>
          <p:nvPr/>
        </p:nvCxnSpPr>
        <p:spPr bwMode="gray">
          <a:xfrm flipH="1">
            <a:off x="7878406" y="3925759"/>
            <a:ext cx="896428"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08043" y="4761307"/>
            <a:ext cx="539789" cy="442627"/>
          </a:xfrm>
          <a:prstGeom prst="rect">
            <a:avLst/>
          </a:prstGeom>
          <a:noFill/>
          <a:ln>
            <a:noFill/>
          </a:ln>
        </p:spPr>
      </p:pic>
      <p:sp>
        <p:nvSpPr>
          <p:cNvPr id="33" name="十字形 32"/>
          <p:cNvSpPr/>
          <p:nvPr/>
        </p:nvSpPr>
        <p:spPr bwMode="gray">
          <a:xfrm rot="2785165">
            <a:off x="7902455" y="3546747"/>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下箭头 63"/>
          <p:cNvSpPr/>
          <p:nvPr/>
        </p:nvSpPr>
        <p:spPr bwMode="gray">
          <a:xfrm rot="5400000" flipV="1">
            <a:off x="5078036" y="3408815"/>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a:stCxn id="25" idx="1"/>
            <a:endCxn id="42" idx="0"/>
          </p:cNvCxnSpPr>
          <p:nvPr/>
        </p:nvCxnSpPr>
        <p:spPr bwMode="grayWhite">
          <a:xfrm flipH="1">
            <a:off x="6162601" y="3704445"/>
            <a:ext cx="539289" cy="914359"/>
          </a:xfrm>
          <a:prstGeom prst="straightConnector1">
            <a:avLst/>
          </a:prstGeom>
          <a:noFill/>
          <a:ln w="28575" cap="flat" cmpd="sng" algn="ctr">
            <a:solidFill>
              <a:srgbClr val="FFD17D"/>
            </a:solidFill>
            <a:prstDash val="solid"/>
            <a:miter lim="800000"/>
            <a:tailEnd type="triangle"/>
          </a:ln>
          <a:effectLst/>
        </p:spPr>
      </p:cxnSp>
      <p:sp>
        <p:nvSpPr>
          <p:cNvPr id="42" name="圆角矩形 41"/>
          <p:cNvSpPr/>
          <p:nvPr/>
        </p:nvSpPr>
        <p:spPr bwMode="gray">
          <a:xfrm>
            <a:off x="5171067" y="4618804"/>
            <a:ext cx="1983068" cy="615785"/>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algn="ctr" defTabSz="914034" fontAlgn="ctr">
              <a:lnSpc>
                <a:spcPts val="2199"/>
              </a:lnSpc>
              <a:defRPr/>
            </a:pPr>
            <a:r>
              <a:rPr lang="en-US" sz="1599"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 address: 192.168.1.1</a:t>
            </a:r>
            <a:endParaRPr lang="en-US" altLang="zh-CN" sz="15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8881631" y="4618804"/>
            <a:ext cx="1983068" cy="615785"/>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algn="ctr" defTabSz="914034" fontAlgn="ctr">
              <a:lnSpc>
                <a:spcPts val="2199"/>
              </a:lnSpc>
              <a:defRPr/>
            </a:pPr>
            <a:r>
              <a:rPr lang="en-US" sz="1599"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 address: 192.168.1.1</a:t>
            </a:r>
            <a:endParaRPr lang="en-US" altLang="zh-CN" sz="15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箭头连接符 53"/>
          <p:cNvCxnSpPr>
            <a:stCxn id="27" idx="3"/>
            <a:endCxn id="53" idx="0"/>
          </p:cNvCxnSpPr>
          <p:nvPr/>
        </p:nvCxnSpPr>
        <p:spPr bwMode="grayWhite">
          <a:xfrm>
            <a:off x="9044728" y="3704445"/>
            <a:ext cx="828437" cy="914359"/>
          </a:xfrm>
          <a:prstGeom prst="straightConnector1">
            <a:avLst/>
          </a:prstGeom>
          <a:noFill/>
          <a:ln w="28575" cap="flat" cmpd="sng" algn="ctr">
            <a:solidFill>
              <a:srgbClr val="FFD17D"/>
            </a:solidFill>
            <a:prstDash val="solid"/>
            <a:miter lim="800000"/>
            <a:tailEnd type="triangle"/>
          </a:ln>
          <a:effectLst/>
        </p:spPr>
      </p:cxnSp>
      <p:sp>
        <p:nvSpPr>
          <p:cNvPr id="29" name="文本框 28"/>
          <p:cNvSpPr txBox="1"/>
          <p:nvPr/>
        </p:nvSpPr>
        <p:spPr bwMode="gray">
          <a:xfrm>
            <a:off x="8881630" y="3795452"/>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占位符 2"/>
          <p:cNvSpPr txBox="1">
            <a:spLocks/>
          </p:cNvSpPr>
          <p:nvPr/>
        </p:nvSpPr>
        <p:spPr bwMode="gray">
          <a:xfrm>
            <a:off x="741405" y="5514229"/>
            <a:ext cx="10680533" cy="733463"/>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In the original stack, the IP and MAC addresses of VLANIF 1 are 192.168.1.1 and the system MAC address, respectively. After the stack splits, both the new stacks use the IP and MAC addresses of VLANIF 1.</a:t>
            </a:r>
            <a:endParaRPr lang="en-US" altLang="zh-CN" sz="1599"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75"/>
          <p:cNvSpPr/>
          <p:nvPr/>
        </p:nvSpPr>
        <p:spPr bwMode="gray">
          <a:xfrm>
            <a:off x="649634" y="3000776"/>
            <a:ext cx="10927158" cy="333757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409357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1985779"/>
          </a:xfrm>
        </p:spPr>
        <p:txBody>
          <a:bodyPr/>
          <a:lstStyle/>
          <a:p>
            <a:r>
              <a:rPr lang="en-US" sz="1800" dirty="0" smtClean="0">
                <a:sym typeface="Huawei Sans" panose="020C0503030203020204" pitchFamily="34" charset="0"/>
              </a:rPr>
              <a:t>Multi-active detection (MAD) is a stack split detection protocol. If a stack splits due to a link failure, MAD provides split detection, multi-active handling, and fault recovery mechanisms to minimize the impact of a stack split on services.</a:t>
            </a:r>
            <a:endParaRPr lang="en-US" altLang="zh-CN" sz="1800" dirty="0" smtClean="0">
              <a:sym typeface="Huawei Sans" panose="020C0503030203020204" pitchFamily="34" charset="0"/>
            </a:endParaRPr>
          </a:p>
          <a:p>
            <a:r>
              <a:rPr lang="en-US" sz="1800" dirty="0" smtClean="0">
                <a:sym typeface="Huawei Sans" panose="020C0503030203020204" pitchFamily="34" charset="0"/>
              </a:rPr>
              <a:t>MAD can be implemented in direct or relay mode. Direct and relay modes cannot be both configured in the same stack.</a:t>
            </a:r>
          </a:p>
          <a:p>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MAD</a:t>
            </a:r>
            <a:endParaRPr lang="en-US" altLang="zh-CN" dirty="0">
              <a:sym typeface="Huawei Sans" panose="020C0503030203020204" pitchFamily="34" charset="0"/>
            </a:endParaRPr>
          </a:p>
        </p:txBody>
      </p:sp>
      <p:sp>
        <p:nvSpPr>
          <p:cNvPr id="68" name="圆角矩形 67"/>
          <p:cNvSpPr/>
          <p:nvPr/>
        </p:nvSpPr>
        <p:spPr bwMode="gray">
          <a:xfrm>
            <a:off x="4241849" y="4192340"/>
            <a:ext cx="126315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614922" y="405618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1357710" y="4192340"/>
            <a:ext cx="126315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p:nvPr/>
        </p:nvCxnSpPr>
        <p:spPr bwMode="gray">
          <a:xfrm>
            <a:off x="2339602" y="4776516"/>
            <a:ext cx="208006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99812" y="4415557"/>
            <a:ext cx="539789" cy="442627"/>
          </a:xfrm>
          <a:prstGeom prst="rect">
            <a:avLst/>
          </a:prstGeom>
          <a:noFill/>
          <a:ln>
            <a:noFill/>
          </a:ln>
        </p:spPr>
      </p:pic>
      <p:sp>
        <p:nvSpPr>
          <p:cNvPr id="73" name="文本框 72"/>
          <p:cNvSpPr txBox="1"/>
          <p:nvPr/>
        </p:nvSpPr>
        <p:spPr bwMode="gray">
          <a:xfrm>
            <a:off x="1711967" y="405618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19667" y="4415557"/>
            <a:ext cx="539789" cy="442627"/>
          </a:xfrm>
          <a:prstGeom prst="rect">
            <a:avLst/>
          </a:prstGeom>
          <a:noFill/>
          <a:ln>
            <a:noFill/>
          </a:ln>
        </p:spPr>
      </p:pic>
      <p:sp>
        <p:nvSpPr>
          <p:cNvPr id="75" name="文本框 74"/>
          <p:cNvSpPr txBox="1"/>
          <p:nvPr/>
        </p:nvSpPr>
        <p:spPr bwMode="gray">
          <a:xfrm>
            <a:off x="1499876" y="4727878"/>
            <a:ext cx="525154" cy="272309"/>
          </a:xfrm>
          <a:prstGeom prst="roundRect">
            <a:avLst/>
          </a:prstGeom>
          <a:solidFill>
            <a:srgbClr val="FFD17D"/>
          </a:solidFill>
          <a:ln>
            <a:solidFill>
              <a:srgbClr val="FFD17D"/>
            </a:solidFill>
          </a:ln>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a:stCxn id="72" idx="2"/>
            <a:endCxn id="78" idx="1"/>
          </p:cNvCxnSpPr>
          <p:nvPr/>
        </p:nvCxnSpPr>
        <p:spPr bwMode="gray">
          <a:xfrm>
            <a:off x="2069707" y="4858184"/>
            <a:ext cx="1083556"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4" idx="2"/>
            <a:endCxn id="78" idx="3"/>
          </p:cNvCxnSpPr>
          <p:nvPr/>
        </p:nvCxnSpPr>
        <p:spPr bwMode="gray">
          <a:xfrm flipH="1">
            <a:off x="3693052" y="4858184"/>
            <a:ext cx="996510"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53263" y="5693732"/>
            <a:ext cx="539789" cy="442627"/>
          </a:xfrm>
          <a:prstGeom prst="rect">
            <a:avLst/>
          </a:prstGeom>
          <a:noFill/>
          <a:ln>
            <a:noFill/>
          </a:ln>
        </p:spPr>
      </p:pic>
      <p:sp>
        <p:nvSpPr>
          <p:cNvPr id="79" name="十字形 78"/>
          <p:cNvSpPr/>
          <p:nvPr/>
        </p:nvSpPr>
        <p:spPr bwMode="gray">
          <a:xfrm rot="2785165">
            <a:off x="3261141" y="4621409"/>
            <a:ext cx="314040" cy="314040"/>
          </a:xfrm>
          <a:prstGeom prst="plus">
            <a:avLst>
              <a:gd name="adj" fmla="val 39697"/>
            </a:avLst>
          </a:prstGeom>
          <a:solidFill>
            <a:srgbClr val="EC7061"/>
          </a:solidFill>
          <a:ln w="12700" cap="flat" cmpd="sng" algn="ctr">
            <a:noFill/>
            <a:prstDash val="solid"/>
            <a:miter lim="800000"/>
          </a:ln>
          <a:effectLst/>
        </p:spPr>
        <p:txBody>
          <a:bodyPr rtlCol="0" anchor="ctr"/>
          <a:lstStyle/>
          <a:p>
            <a:pPr algn="ctr" defTabSz="914034" fontAlgn="ctr">
              <a:defRPr/>
            </a:pPr>
            <a:endParaRPr lang="en-US" altLang="zh-CN" sz="8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4796358" y="4727878"/>
            <a:ext cx="525154" cy="272309"/>
          </a:xfrm>
          <a:prstGeom prst="roundRect">
            <a:avLst/>
          </a:prstGeom>
          <a:solidFill>
            <a:srgbClr val="FFD17D"/>
          </a:solidFill>
          <a:ln>
            <a:solidFill>
              <a:srgbClr val="FFD17D"/>
            </a:solidFill>
          </a:ln>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p:cNvCxnSpPr/>
          <p:nvPr/>
        </p:nvCxnSpPr>
        <p:spPr bwMode="gray">
          <a:xfrm>
            <a:off x="911041" y="5796133"/>
            <a:ext cx="527794"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89" name="文本占位符 2"/>
          <p:cNvSpPr txBox="1">
            <a:spLocks/>
          </p:cNvSpPr>
          <p:nvPr/>
        </p:nvSpPr>
        <p:spPr bwMode="gray">
          <a:xfrm>
            <a:off x="1493177" y="5577346"/>
            <a:ext cx="1522810"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MAD link</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p:nvPr/>
        </p:nvCxnSpPr>
        <p:spPr bwMode="gray">
          <a:xfrm>
            <a:off x="2339602" y="4523464"/>
            <a:ext cx="2080065"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bwMode="gray">
          <a:xfrm>
            <a:off x="911041" y="6144815"/>
            <a:ext cx="527794" cy="0"/>
          </a:xfrm>
          <a:prstGeom prst="line">
            <a:avLst/>
          </a:prstGeom>
          <a:ln w="19050">
            <a:solidFill>
              <a:srgbClr val="00B0F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8" name="文本占位符 2"/>
          <p:cNvSpPr txBox="1">
            <a:spLocks/>
          </p:cNvSpPr>
          <p:nvPr/>
        </p:nvSpPr>
        <p:spPr bwMode="gray">
          <a:xfrm>
            <a:off x="1493177" y="5887171"/>
            <a:ext cx="1522810"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MAD packet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直接连接符 98"/>
          <p:cNvCxnSpPr/>
          <p:nvPr/>
        </p:nvCxnSpPr>
        <p:spPr bwMode="gray">
          <a:xfrm>
            <a:off x="2395866" y="4350819"/>
            <a:ext cx="527794" cy="0"/>
          </a:xfrm>
          <a:prstGeom prst="line">
            <a:avLst/>
          </a:prstGeom>
          <a:ln w="19050">
            <a:solidFill>
              <a:srgbClr val="00B0F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bwMode="gray">
          <a:xfrm>
            <a:off x="3790292" y="4350819"/>
            <a:ext cx="527794" cy="0"/>
          </a:xfrm>
          <a:prstGeom prst="line">
            <a:avLst/>
          </a:prstGeom>
          <a:ln w="19050">
            <a:solidFill>
              <a:srgbClr val="00B0F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2" name="圆角矩形 101"/>
          <p:cNvSpPr/>
          <p:nvPr/>
        </p:nvSpPr>
        <p:spPr bwMode="gray">
          <a:xfrm>
            <a:off x="2912537" y="5078142"/>
            <a:ext cx="1033338" cy="35985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Stack split</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Oval 4"/>
          <p:cNvSpPr>
            <a:spLocks noChangeAspect="1"/>
          </p:cNvSpPr>
          <p:nvPr/>
        </p:nvSpPr>
        <p:spPr bwMode="gray">
          <a:xfrm>
            <a:off x="2786585" y="4955088"/>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a:off x="2912536" y="3755697"/>
            <a:ext cx="1202263" cy="35985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Competition</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Oval 4"/>
          <p:cNvSpPr>
            <a:spLocks noChangeAspect="1"/>
          </p:cNvSpPr>
          <p:nvPr/>
        </p:nvSpPr>
        <p:spPr bwMode="gray">
          <a:xfrm>
            <a:off x="2786585" y="3632643"/>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下箭头 63"/>
          <p:cNvSpPr/>
          <p:nvPr/>
        </p:nvSpPr>
        <p:spPr bwMode="gray">
          <a:xfrm rot="5400000" flipV="1">
            <a:off x="5594472" y="4343926"/>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9395490" y="4192340"/>
            <a:ext cx="126315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9768563" y="405618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6511351" y="4192340"/>
            <a:ext cx="1263157"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a:off x="7493242" y="4776516"/>
            <a:ext cx="208006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11" name="图片 1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3453" y="4415557"/>
            <a:ext cx="539789" cy="442627"/>
          </a:xfrm>
          <a:prstGeom prst="rect">
            <a:avLst/>
          </a:prstGeom>
          <a:noFill/>
          <a:ln>
            <a:noFill/>
          </a:ln>
        </p:spPr>
      </p:pic>
      <p:sp>
        <p:nvSpPr>
          <p:cNvPr id="112" name="文本框 111"/>
          <p:cNvSpPr txBox="1"/>
          <p:nvPr/>
        </p:nvSpPr>
        <p:spPr bwMode="gray">
          <a:xfrm>
            <a:off x="6865608" y="405618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3308" y="4415557"/>
            <a:ext cx="539789" cy="442627"/>
          </a:xfrm>
          <a:prstGeom prst="rect">
            <a:avLst/>
          </a:prstGeom>
          <a:noFill/>
          <a:ln>
            <a:noFill/>
          </a:ln>
        </p:spPr>
      </p:pic>
      <p:sp>
        <p:nvSpPr>
          <p:cNvPr id="114" name="文本框 113"/>
          <p:cNvSpPr txBox="1"/>
          <p:nvPr/>
        </p:nvSpPr>
        <p:spPr bwMode="gray">
          <a:xfrm>
            <a:off x="6653517" y="4727878"/>
            <a:ext cx="525154" cy="272309"/>
          </a:xfrm>
          <a:prstGeom prst="roundRect">
            <a:avLst/>
          </a:prstGeom>
          <a:solidFill>
            <a:srgbClr val="FFD17D"/>
          </a:solidFill>
          <a:ln>
            <a:solidFill>
              <a:srgbClr val="FFD17D"/>
            </a:solidFill>
          </a:ln>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直接连接符 114"/>
          <p:cNvCxnSpPr>
            <a:stCxn id="111" idx="2"/>
            <a:endCxn id="117" idx="1"/>
          </p:cNvCxnSpPr>
          <p:nvPr/>
        </p:nvCxnSpPr>
        <p:spPr bwMode="gray">
          <a:xfrm>
            <a:off x="7223348" y="4858184"/>
            <a:ext cx="1083556"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3" idx="2"/>
            <a:endCxn id="117" idx="3"/>
          </p:cNvCxnSpPr>
          <p:nvPr/>
        </p:nvCxnSpPr>
        <p:spPr bwMode="gray">
          <a:xfrm flipH="1">
            <a:off x="8846693" y="4858184"/>
            <a:ext cx="996510"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7" name="图片 1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06903" y="5693732"/>
            <a:ext cx="539789" cy="442627"/>
          </a:xfrm>
          <a:prstGeom prst="rect">
            <a:avLst/>
          </a:prstGeom>
          <a:noFill/>
          <a:ln>
            <a:noFill/>
          </a:ln>
        </p:spPr>
      </p:pic>
      <p:sp>
        <p:nvSpPr>
          <p:cNvPr id="118" name="十字形 117"/>
          <p:cNvSpPr/>
          <p:nvPr/>
        </p:nvSpPr>
        <p:spPr bwMode="gray">
          <a:xfrm rot="2785165">
            <a:off x="8414782" y="4621409"/>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8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9949999" y="4727878"/>
            <a:ext cx="525154" cy="272309"/>
          </a:xfrm>
          <a:prstGeom prst="roundRect">
            <a:avLst/>
          </a:prstGeom>
          <a:solidFill>
            <a:srgbClr val="FFD17D"/>
          </a:solidFill>
          <a:ln>
            <a:solidFill>
              <a:srgbClr val="FFD17D"/>
            </a:solidFill>
          </a:ln>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119"/>
          <p:cNvCxnSpPr/>
          <p:nvPr/>
        </p:nvCxnSpPr>
        <p:spPr bwMode="gray">
          <a:xfrm>
            <a:off x="7493242" y="4523464"/>
            <a:ext cx="2080065"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25" name="圆角矩形 124"/>
          <p:cNvSpPr/>
          <p:nvPr/>
        </p:nvSpPr>
        <p:spPr bwMode="gray">
          <a:xfrm>
            <a:off x="9395490" y="3538369"/>
            <a:ext cx="1628109" cy="473767"/>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Fail in the competition</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Oval 4"/>
          <p:cNvSpPr>
            <a:spLocks noChangeAspect="1"/>
          </p:cNvSpPr>
          <p:nvPr/>
        </p:nvSpPr>
        <p:spPr bwMode="gray">
          <a:xfrm>
            <a:off x="9269538" y="3529223"/>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0" name="组合 28"/>
          <p:cNvGrpSpPr>
            <a:grpSpLocks noChangeAspect="1"/>
          </p:cNvGrpSpPr>
          <p:nvPr/>
        </p:nvGrpSpPr>
        <p:grpSpPr bwMode="gray">
          <a:xfrm>
            <a:off x="9428880" y="5008191"/>
            <a:ext cx="288856" cy="288856"/>
            <a:chOff x="5076056" y="3356992"/>
            <a:chExt cx="436268" cy="436268"/>
          </a:xfrm>
        </p:grpSpPr>
        <p:sp>
          <p:nvSpPr>
            <p:cNvPr id="131"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6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3" name="圆角矩形 132"/>
          <p:cNvSpPr/>
          <p:nvPr/>
        </p:nvSpPr>
        <p:spPr bwMode="gray">
          <a:xfrm>
            <a:off x="9647390" y="5502904"/>
            <a:ext cx="1376209" cy="49380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Physical port disabling</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Oval 4"/>
          <p:cNvSpPr>
            <a:spLocks noChangeAspect="1"/>
          </p:cNvSpPr>
          <p:nvPr/>
        </p:nvSpPr>
        <p:spPr bwMode="gray">
          <a:xfrm>
            <a:off x="9521440" y="5379850"/>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75"/>
          <p:cNvSpPr/>
          <p:nvPr/>
        </p:nvSpPr>
        <p:spPr bwMode="gray">
          <a:xfrm>
            <a:off x="649634" y="3471727"/>
            <a:ext cx="10927158" cy="28457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4795985" y="3265663"/>
            <a:ext cx="2332200"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MAD process</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877256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占位符 2"/>
          <p:cNvSpPr>
            <a:spLocks noGrp="1"/>
          </p:cNvSpPr>
          <p:nvPr>
            <p:ph type="body" sz="quarter" idx="10"/>
          </p:nvPr>
        </p:nvSpPr>
        <p:spPr bwMode="gray">
          <a:xfrm>
            <a:off x="451877" y="1242453"/>
            <a:ext cx="11306175" cy="1542682"/>
          </a:xfrm>
        </p:spPr>
        <p:txBody>
          <a:bodyPr/>
          <a:lstStyle/>
          <a:p>
            <a:pPr marL="0" indent="0">
              <a:buNone/>
            </a:pPr>
            <a:r>
              <a:rPr lang="en-US" sz="1800" dirty="0" smtClean="0">
                <a:sym typeface="Huawei Sans" panose="020C0503030203020204" pitchFamily="34" charset="0"/>
              </a:rPr>
              <a:t>In direct mode, stack members use directly connected ordinary cables as dedicated MAD links. When the stack is running properly, member switches do not send MAD packets. After the stack splits, member switches each send a MAD packet every 1 second over a MAD link to check whether more than one master switch exists. </a:t>
            </a:r>
          </a:p>
          <a:p>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MAD: Direct Mode</a:t>
            </a:r>
            <a:endParaRPr lang="en-US" altLang="zh-CN" dirty="0">
              <a:sym typeface="Huawei Sans" panose="020C0503030203020204" pitchFamily="34" charset="0"/>
            </a:endParaRPr>
          </a:p>
        </p:txBody>
      </p:sp>
      <p:sp>
        <p:nvSpPr>
          <p:cNvPr id="4" name="圆角矩形 3"/>
          <p:cNvSpPr/>
          <p:nvPr/>
        </p:nvSpPr>
        <p:spPr bwMode="gray">
          <a:xfrm>
            <a:off x="1380523" y="3833837"/>
            <a:ext cx="3608398"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6" idx="3"/>
            <a:endCxn id="9" idx="1"/>
          </p:cNvCxnSpPr>
          <p:nvPr/>
        </p:nvCxnSpPr>
        <p:spPr bwMode="gray">
          <a:xfrm>
            <a:off x="2101824" y="4265030"/>
            <a:ext cx="20842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62035" y="4043717"/>
            <a:ext cx="539789" cy="442627"/>
          </a:xfrm>
          <a:prstGeom prst="rect">
            <a:avLst/>
          </a:prstGeom>
          <a:noFill/>
          <a:ln>
            <a:noFill/>
          </a:ln>
        </p:spPr>
      </p:pic>
      <p:sp>
        <p:nvSpPr>
          <p:cNvPr id="7" name="文本框 6"/>
          <p:cNvSpPr txBox="1"/>
          <p:nvPr/>
        </p:nvSpPr>
        <p:spPr bwMode="gray">
          <a:xfrm>
            <a:off x="2873477" y="373576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73477" y="4043717"/>
            <a:ext cx="539789" cy="442627"/>
          </a:xfrm>
          <a:prstGeom prst="rect">
            <a:avLst/>
          </a:prstGeom>
          <a:noFill/>
          <a:ln>
            <a:noFill/>
          </a:ln>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86092" y="4043717"/>
            <a:ext cx="539789" cy="442627"/>
          </a:xfrm>
          <a:prstGeom prst="rect">
            <a:avLst/>
          </a:prstGeom>
          <a:noFill/>
          <a:ln>
            <a:noFill/>
          </a:ln>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73477" y="5123065"/>
            <a:ext cx="539789" cy="442627"/>
          </a:xfrm>
          <a:prstGeom prst="rect">
            <a:avLst/>
          </a:prstGeom>
          <a:noFill/>
          <a:ln>
            <a:noFill/>
          </a:ln>
        </p:spPr>
      </p:pic>
      <p:cxnSp>
        <p:nvCxnSpPr>
          <p:cNvPr id="11" name="直接连接符 10"/>
          <p:cNvCxnSpPr>
            <a:stCxn id="8" idx="2"/>
            <a:endCxn id="10" idx="0"/>
          </p:cNvCxnSpPr>
          <p:nvPr/>
        </p:nvCxnSpPr>
        <p:spPr bwMode="black">
          <a:xfrm>
            <a:off x="3143371" y="4486344"/>
            <a:ext cx="0" cy="636721"/>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6" idx="2"/>
            <a:endCxn id="10" idx="1"/>
          </p:cNvCxnSpPr>
          <p:nvPr/>
        </p:nvCxnSpPr>
        <p:spPr bwMode="black">
          <a:xfrm rot="16200000" flipH="1">
            <a:off x="1923686" y="4394588"/>
            <a:ext cx="858035" cy="1041547"/>
          </a:xfrm>
          <a:prstGeom prst="bentConnector2">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肘形连接符 12"/>
          <p:cNvCxnSpPr>
            <a:stCxn id="9" idx="2"/>
            <a:endCxn id="10" idx="3"/>
          </p:cNvCxnSpPr>
          <p:nvPr/>
        </p:nvCxnSpPr>
        <p:spPr bwMode="black">
          <a:xfrm rot="5400000">
            <a:off x="3505609" y="4394001"/>
            <a:ext cx="858035" cy="1042721"/>
          </a:xfrm>
          <a:prstGeom prst="bentConnector2">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802487" y="3523735"/>
            <a:ext cx="527794"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5" name="文本占位符 2"/>
          <p:cNvSpPr txBox="1">
            <a:spLocks/>
          </p:cNvSpPr>
          <p:nvPr/>
        </p:nvSpPr>
        <p:spPr bwMode="gray">
          <a:xfrm>
            <a:off x="1462416" y="3247996"/>
            <a:ext cx="1522810" cy="418127"/>
          </a:xfrm>
          <a:prstGeom prst="rect">
            <a:avLst/>
          </a:prstGeom>
          <a:noFill/>
          <a:ln w="9525">
            <a:noFill/>
            <a:miter lim="800000"/>
            <a:headEnd/>
            <a:tailEnd/>
          </a:ln>
        </p:spPr>
        <p:txBody>
          <a:bodyPr vert="horz" wrap="square" lIns="80110" tIns="40055" rIns="80110" bIns="40055"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MAD link</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6923121" y="3833837"/>
            <a:ext cx="3608398"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18" idx="3"/>
            <a:endCxn id="21" idx="1"/>
          </p:cNvCxnSpPr>
          <p:nvPr/>
        </p:nvCxnSpPr>
        <p:spPr bwMode="gray">
          <a:xfrm>
            <a:off x="7605529" y="4265030"/>
            <a:ext cx="20842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65740" y="4043717"/>
            <a:ext cx="539789" cy="442627"/>
          </a:xfrm>
          <a:prstGeom prst="rect">
            <a:avLst/>
          </a:prstGeom>
          <a:noFill/>
          <a:ln>
            <a:noFill/>
          </a:ln>
        </p:spPr>
      </p:pic>
      <p:sp>
        <p:nvSpPr>
          <p:cNvPr id="19" name="文本框 18"/>
          <p:cNvSpPr txBox="1"/>
          <p:nvPr/>
        </p:nvSpPr>
        <p:spPr bwMode="gray">
          <a:xfrm>
            <a:off x="8377182" y="373576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77182" y="4043717"/>
            <a:ext cx="539789" cy="442627"/>
          </a:xfrm>
          <a:prstGeom prst="rect">
            <a:avLst/>
          </a:prstGeom>
          <a:noFill/>
          <a:ln>
            <a:noFill/>
          </a:ln>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89797" y="4043717"/>
            <a:ext cx="539789" cy="442627"/>
          </a:xfrm>
          <a:prstGeom prst="rect">
            <a:avLst/>
          </a:prstGeom>
          <a:noFill/>
          <a:ln>
            <a:noFill/>
          </a:ln>
        </p:spPr>
      </p:pic>
      <p:cxnSp>
        <p:nvCxnSpPr>
          <p:cNvPr id="22" name="肘形连接符 21"/>
          <p:cNvCxnSpPr/>
          <p:nvPr/>
        </p:nvCxnSpPr>
        <p:spPr bwMode="black">
          <a:xfrm rot="16200000" flipH="1">
            <a:off x="7996120" y="3830623"/>
            <a:ext cx="12695" cy="1311442"/>
          </a:xfrm>
          <a:prstGeom prst="bentConnector3">
            <a:avLst>
              <a:gd name="adj1" fmla="val 1800000"/>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bwMode="black">
          <a:xfrm rot="5400000">
            <a:off x="9370037" y="3830036"/>
            <a:ext cx="12695" cy="1312615"/>
          </a:xfrm>
          <a:prstGeom prst="bentConnector3">
            <a:avLst>
              <a:gd name="adj1" fmla="val 1800000"/>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a:off x="6306192" y="3523735"/>
            <a:ext cx="527794"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25" name="文本占位符 2"/>
          <p:cNvSpPr txBox="1">
            <a:spLocks/>
          </p:cNvSpPr>
          <p:nvPr/>
        </p:nvSpPr>
        <p:spPr bwMode="gray">
          <a:xfrm>
            <a:off x="6966121" y="3247996"/>
            <a:ext cx="1522810" cy="418127"/>
          </a:xfrm>
          <a:prstGeom prst="rect">
            <a:avLst/>
          </a:prstGeom>
          <a:noFill/>
          <a:ln w="9525">
            <a:noFill/>
            <a:miter lim="800000"/>
            <a:headEnd/>
            <a:tailEnd/>
          </a:ln>
        </p:spPr>
        <p:txBody>
          <a:bodyPr vert="horz" wrap="square" lIns="80110" tIns="40055" rIns="80110" bIns="40055"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MAD link</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25"/>
          <p:cNvSpPr/>
          <p:nvPr/>
        </p:nvSpPr>
        <p:spPr bwMode="black">
          <a:xfrm>
            <a:off x="7245702" y="4475236"/>
            <a:ext cx="2889708" cy="423697"/>
          </a:xfrm>
          <a:custGeom>
            <a:avLst/>
            <a:gdLst>
              <a:gd name="connsiteX0" fmla="*/ 0 w 2890837"/>
              <a:gd name="connsiteY0" fmla="*/ 0 h 852488"/>
              <a:gd name="connsiteX1" fmla="*/ 0 w 2890837"/>
              <a:gd name="connsiteY1" fmla="*/ 423863 h 852488"/>
              <a:gd name="connsiteX2" fmla="*/ 42862 w 2890837"/>
              <a:gd name="connsiteY2" fmla="*/ 419100 h 852488"/>
              <a:gd name="connsiteX3" fmla="*/ 2890837 w 2890837"/>
              <a:gd name="connsiteY3" fmla="*/ 419100 h 852488"/>
              <a:gd name="connsiteX4" fmla="*/ 2890837 w 2890837"/>
              <a:gd name="connsiteY4" fmla="*/ 9525 h 852488"/>
              <a:gd name="connsiteX5" fmla="*/ 2738437 w 2890837"/>
              <a:gd name="connsiteY5" fmla="*/ 852488 h 852488"/>
              <a:gd name="connsiteX0" fmla="*/ 0 w 2890837"/>
              <a:gd name="connsiteY0" fmla="*/ 0 h 423863"/>
              <a:gd name="connsiteX1" fmla="*/ 0 w 2890837"/>
              <a:gd name="connsiteY1" fmla="*/ 423863 h 423863"/>
              <a:gd name="connsiteX2" fmla="*/ 42862 w 2890837"/>
              <a:gd name="connsiteY2" fmla="*/ 419100 h 423863"/>
              <a:gd name="connsiteX3" fmla="*/ 2890837 w 2890837"/>
              <a:gd name="connsiteY3" fmla="*/ 419100 h 423863"/>
              <a:gd name="connsiteX4" fmla="*/ 2890837 w 2890837"/>
              <a:gd name="connsiteY4" fmla="*/ 9525 h 4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837" h="423863">
                <a:moveTo>
                  <a:pt x="0" y="0"/>
                </a:moveTo>
                <a:lnTo>
                  <a:pt x="0" y="423863"/>
                </a:lnTo>
                <a:lnTo>
                  <a:pt x="42862" y="419100"/>
                </a:lnTo>
                <a:lnTo>
                  <a:pt x="2890837" y="419100"/>
                </a:lnTo>
                <a:lnTo>
                  <a:pt x="2890837" y="9525"/>
                </a:lnTo>
              </a:path>
            </a:pathLst>
          </a:cu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445913" y="3238471"/>
            <a:ext cx="5579154" cy="31353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75"/>
          <p:cNvSpPr/>
          <p:nvPr/>
        </p:nvSpPr>
        <p:spPr bwMode="gray">
          <a:xfrm>
            <a:off x="453277" y="2805911"/>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Directly connected to an intermediate device</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bwMode="gray">
          <a:xfrm>
            <a:off x="6109077" y="3238471"/>
            <a:ext cx="5579154" cy="31353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6116441" y="2805911"/>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Fully meshed with each other</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2"/>
          <p:cNvSpPr txBox="1">
            <a:spLocks/>
          </p:cNvSpPr>
          <p:nvPr/>
        </p:nvSpPr>
        <p:spPr bwMode="gray">
          <a:xfrm>
            <a:off x="453278" y="5588297"/>
            <a:ext cx="5571790" cy="798354"/>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All member switches are directly connected to an intermediate switch through ordinary cables.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占位符 2"/>
          <p:cNvSpPr txBox="1">
            <a:spLocks/>
          </p:cNvSpPr>
          <p:nvPr/>
        </p:nvSpPr>
        <p:spPr bwMode="gray">
          <a:xfrm>
            <a:off x="6116441" y="5588110"/>
            <a:ext cx="5571790" cy="785662"/>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In the full-mesh topology, at least one MAD link exists between any two member switches.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844507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占位符 2"/>
          <p:cNvSpPr>
            <a:spLocks noGrp="1"/>
          </p:cNvSpPr>
          <p:nvPr>
            <p:ph type="body" sz="quarter" idx="10"/>
          </p:nvPr>
        </p:nvSpPr>
        <p:spPr bwMode="gray">
          <a:xfrm>
            <a:off x="451877" y="1242453"/>
            <a:ext cx="11306175" cy="1449094"/>
          </a:xfrm>
        </p:spPr>
        <p:txBody>
          <a:bodyPr/>
          <a:lstStyle/>
          <a:p>
            <a:pPr marL="0" indent="0">
              <a:buNone/>
            </a:pPr>
            <a:r>
              <a:rPr lang="en-US" sz="1600" dirty="0" smtClean="0">
                <a:sym typeface="Huawei Sans" panose="020C0503030203020204" pitchFamily="34" charset="0"/>
              </a:rPr>
              <a:t>In relay mode, MAD relay detection is configured on an Eth-Trunk interface in the stack, and the MAD detection function is enabled on an agent. Each member switch must have a link to the agent, and these links must be added to the same Eth-Trunk. In contrast to the direct mode, the relay mode does not require additional interfaces because the Eth-Trunk interface can run other services while performing MAD relay detection.</a:t>
            </a:r>
            <a:endParaRPr 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MAD: Relay Mode</a:t>
            </a:r>
            <a:endParaRPr lang="en-US" dirty="0">
              <a:sym typeface="Huawei Sans" panose="020C0503030203020204" pitchFamily="34" charset="0"/>
            </a:endParaRPr>
          </a:p>
        </p:txBody>
      </p:sp>
      <p:sp>
        <p:nvSpPr>
          <p:cNvPr id="4" name="圆角矩形 3"/>
          <p:cNvSpPr/>
          <p:nvPr/>
        </p:nvSpPr>
        <p:spPr bwMode="gray">
          <a:xfrm>
            <a:off x="1464320" y="3676107"/>
            <a:ext cx="3608398" cy="793885"/>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6" idx="3"/>
            <a:endCxn id="9" idx="1"/>
          </p:cNvCxnSpPr>
          <p:nvPr/>
        </p:nvCxnSpPr>
        <p:spPr bwMode="gray">
          <a:xfrm>
            <a:off x="2175901" y="4107300"/>
            <a:ext cx="20842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36112" y="3885987"/>
            <a:ext cx="539789" cy="442627"/>
          </a:xfrm>
          <a:prstGeom prst="rect">
            <a:avLst/>
          </a:prstGeom>
          <a:noFill/>
          <a:ln>
            <a:noFill/>
          </a:ln>
        </p:spPr>
      </p:pic>
      <p:sp>
        <p:nvSpPr>
          <p:cNvPr id="7" name="文本框 6"/>
          <p:cNvSpPr txBox="1"/>
          <p:nvPr/>
        </p:nvSpPr>
        <p:spPr bwMode="gray">
          <a:xfrm>
            <a:off x="2947554" y="357803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7554" y="3885987"/>
            <a:ext cx="539789" cy="442627"/>
          </a:xfrm>
          <a:prstGeom prst="rect">
            <a:avLst/>
          </a:prstGeom>
          <a:noFill/>
          <a:ln>
            <a:noFill/>
          </a:ln>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60169" y="3885987"/>
            <a:ext cx="539789" cy="442627"/>
          </a:xfrm>
          <a:prstGeom prst="rect">
            <a:avLst/>
          </a:prstGeom>
          <a:noFill/>
          <a:ln>
            <a:noFill/>
          </a:ln>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47554" y="5660803"/>
            <a:ext cx="539789" cy="442627"/>
          </a:xfrm>
          <a:prstGeom prst="rect">
            <a:avLst/>
          </a:prstGeom>
          <a:noFill/>
          <a:ln>
            <a:noFill/>
          </a:ln>
        </p:spPr>
      </p:pic>
      <p:cxnSp>
        <p:nvCxnSpPr>
          <p:cNvPr id="11" name="直接连接符 10"/>
          <p:cNvCxnSpPr>
            <a:stCxn id="8" idx="2"/>
            <a:endCxn id="10" idx="0"/>
          </p:cNvCxnSpPr>
          <p:nvPr/>
        </p:nvCxnSpPr>
        <p:spPr bwMode="black">
          <a:xfrm>
            <a:off x="3217448" y="4328613"/>
            <a:ext cx="0" cy="133219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1104467" y="3350842"/>
            <a:ext cx="527794"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5" name="文本占位符 2"/>
          <p:cNvSpPr txBox="1">
            <a:spLocks/>
          </p:cNvSpPr>
          <p:nvPr/>
        </p:nvSpPr>
        <p:spPr bwMode="gray">
          <a:xfrm>
            <a:off x="1684915" y="3064758"/>
            <a:ext cx="1522810"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MAD link</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endCxn id="10" idx="0"/>
          </p:cNvCxnSpPr>
          <p:nvPr/>
        </p:nvCxnSpPr>
        <p:spPr bwMode="black">
          <a:xfrm>
            <a:off x="1902164" y="4328613"/>
            <a:ext cx="1315285" cy="133219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2"/>
            <a:endCxn id="10" idx="0"/>
          </p:cNvCxnSpPr>
          <p:nvPr/>
        </p:nvCxnSpPr>
        <p:spPr bwMode="black">
          <a:xfrm flipH="1">
            <a:off x="3217449" y="4328613"/>
            <a:ext cx="1312615" cy="133219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77"/>
          <p:cNvSpPr txBox="1"/>
          <p:nvPr/>
        </p:nvSpPr>
        <p:spPr bwMode="gray">
          <a:xfrm>
            <a:off x="3873756" y="4931669"/>
            <a:ext cx="1390202"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6" name="椭圆 25"/>
          <p:cNvSpPr/>
          <p:nvPr/>
        </p:nvSpPr>
        <p:spPr bwMode="gray">
          <a:xfrm rot="5400000">
            <a:off x="3123462" y="4244705"/>
            <a:ext cx="187973" cy="1690156"/>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77"/>
          <p:cNvSpPr txBox="1"/>
          <p:nvPr/>
        </p:nvSpPr>
        <p:spPr bwMode="gray">
          <a:xfrm>
            <a:off x="3391773" y="5709410"/>
            <a:ext cx="1833391" cy="31618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MAD relay agent</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7" name="圆角矩形 75"/>
          <p:cNvSpPr/>
          <p:nvPr/>
        </p:nvSpPr>
        <p:spPr bwMode="gray">
          <a:xfrm>
            <a:off x="471303" y="3147899"/>
            <a:ext cx="5579154" cy="30854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bwMode="gray">
          <a:xfrm>
            <a:off x="478667" y="2715340"/>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Independent relay agent</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7172228" y="3676107"/>
            <a:ext cx="3608398" cy="793885"/>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6" idx="3"/>
            <a:endCxn id="49" idx="1"/>
          </p:cNvCxnSpPr>
          <p:nvPr/>
        </p:nvCxnSpPr>
        <p:spPr bwMode="gray">
          <a:xfrm>
            <a:off x="7883809" y="4107300"/>
            <a:ext cx="208426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44020" y="3885987"/>
            <a:ext cx="539789" cy="442627"/>
          </a:xfrm>
          <a:prstGeom prst="rect">
            <a:avLst/>
          </a:prstGeom>
          <a:noFill/>
          <a:ln>
            <a:noFill/>
          </a:ln>
        </p:spPr>
      </p:pic>
      <p:sp>
        <p:nvSpPr>
          <p:cNvPr id="47" name="文本框 46"/>
          <p:cNvSpPr txBox="1"/>
          <p:nvPr/>
        </p:nvSpPr>
        <p:spPr bwMode="gray">
          <a:xfrm>
            <a:off x="8655462" y="357803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55461" y="3885987"/>
            <a:ext cx="539789" cy="442627"/>
          </a:xfrm>
          <a:prstGeom prst="rect">
            <a:avLst/>
          </a:prstGeom>
          <a:noFill/>
          <a:ln>
            <a:noFill/>
          </a:ln>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68077" y="3885987"/>
            <a:ext cx="539789" cy="442627"/>
          </a:xfrm>
          <a:prstGeom prst="rect">
            <a:avLst/>
          </a:prstGeom>
          <a:noFill/>
          <a:ln>
            <a:noFill/>
          </a:ln>
        </p:spPr>
      </p:pic>
      <p:cxnSp>
        <p:nvCxnSpPr>
          <p:cNvPr id="52" name="直接连接符 51"/>
          <p:cNvCxnSpPr/>
          <p:nvPr/>
        </p:nvCxnSpPr>
        <p:spPr bwMode="gray">
          <a:xfrm>
            <a:off x="6812374" y="3321670"/>
            <a:ext cx="527794" cy="0"/>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3" name="文本占位符 2"/>
          <p:cNvSpPr txBox="1">
            <a:spLocks/>
          </p:cNvSpPr>
          <p:nvPr/>
        </p:nvSpPr>
        <p:spPr bwMode="gray">
          <a:xfrm>
            <a:off x="7392822" y="3035587"/>
            <a:ext cx="1522810"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MAD link</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77"/>
          <p:cNvSpPr txBox="1"/>
          <p:nvPr/>
        </p:nvSpPr>
        <p:spPr bwMode="gray">
          <a:xfrm>
            <a:off x="10216999" y="4679570"/>
            <a:ext cx="1390202"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7" name="椭圆 56"/>
          <p:cNvSpPr/>
          <p:nvPr/>
        </p:nvSpPr>
        <p:spPr bwMode="gray">
          <a:xfrm rot="5400000">
            <a:off x="8817547" y="3318969"/>
            <a:ext cx="187973" cy="3037425"/>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7172228" y="5149300"/>
            <a:ext cx="3608398" cy="788995"/>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a:stCxn id="61" idx="3"/>
            <a:endCxn id="64" idx="1"/>
          </p:cNvCxnSpPr>
          <p:nvPr/>
        </p:nvCxnSpPr>
        <p:spPr bwMode="gray">
          <a:xfrm>
            <a:off x="7883809" y="5580494"/>
            <a:ext cx="20842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44020" y="5359180"/>
            <a:ext cx="539789" cy="442627"/>
          </a:xfrm>
          <a:prstGeom prst="rect">
            <a:avLst/>
          </a:prstGeom>
          <a:noFill/>
          <a:ln>
            <a:noFill/>
          </a:ln>
        </p:spPr>
      </p:pic>
      <p:sp>
        <p:nvSpPr>
          <p:cNvPr id="62" name="文本框 61"/>
          <p:cNvSpPr txBox="1"/>
          <p:nvPr/>
        </p:nvSpPr>
        <p:spPr bwMode="gray">
          <a:xfrm>
            <a:off x="8655462" y="584858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55461" y="5359180"/>
            <a:ext cx="539789" cy="442627"/>
          </a:xfrm>
          <a:prstGeom prst="rect">
            <a:avLst/>
          </a:prstGeom>
          <a:noFill/>
          <a:ln>
            <a:noFill/>
          </a:ln>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68077" y="5359180"/>
            <a:ext cx="539789" cy="442627"/>
          </a:xfrm>
          <a:prstGeom prst="rect">
            <a:avLst/>
          </a:prstGeom>
          <a:noFill/>
          <a:ln>
            <a:noFill/>
          </a:ln>
        </p:spPr>
      </p:pic>
      <p:cxnSp>
        <p:nvCxnSpPr>
          <p:cNvPr id="54" name="直接连接符 53"/>
          <p:cNvCxnSpPr>
            <a:endCxn id="61" idx="0"/>
          </p:cNvCxnSpPr>
          <p:nvPr/>
        </p:nvCxnSpPr>
        <p:spPr bwMode="black">
          <a:xfrm>
            <a:off x="7610071" y="4328614"/>
            <a:ext cx="3843" cy="1030566"/>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8" idx="2"/>
            <a:endCxn id="63" idx="0"/>
          </p:cNvCxnSpPr>
          <p:nvPr/>
        </p:nvCxnSpPr>
        <p:spPr bwMode="black">
          <a:xfrm>
            <a:off x="8925356" y="4328614"/>
            <a:ext cx="0" cy="1030566"/>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9" idx="2"/>
            <a:endCxn id="64" idx="0"/>
          </p:cNvCxnSpPr>
          <p:nvPr/>
        </p:nvCxnSpPr>
        <p:spPr bwMode="black">
          <a:xfrm>
            <a:off x="10237971" y="4328614"/>
            <a:ext cx="0" cy="1030566"/>
          </a:xfrm>
          <a:prstGeom prst="line">
            <a:avLst/>
          </a:prstGeom>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65" name="圆角矩形 75"/>
          <p:cNvSpPr/>
          <p:nvPr/>
        </p:nvSpPr>
        <p:spPr bwMode="gray">
          <a:xfrm>
            <a:off x="6132097" y="3147899"/>
            <a:ext cx="5579154" cy="308547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75"/>
          <p:cNvSpPr/>
          <p:nvPr/>
        </p:nvSpPr>
        <p:spPr bwMode="gray">
          <a:xfrm>
            <a:off x="6139461" y="2715340"/>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Two stacks acting as each other's relay agent</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002477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smtClean="0">
                <a:sym typeface="Huawei Sans" panose="020C0503030203020204" pitchFamily="34" charset="0"/>
              </a:rPr>
              <a:t>As the scale of enterprise networks increase, they pose higher requirements on network reliability, fault recovery time, and device manageability.</a:t>
            </a:r>
            <a:endParaRPr lang="en-US" altLang="zh-CN" sz="2000" smtClean="0">
              <a:sym typeface="Huawei Sans" panose="020C0503030203020204" pitchFamily="34" charset="0"/>
            </a:endParaRPr>
          </a:p>
          <a:p>
            <a:r>
              <a:rPr lang="en-US" altLang="zh-CN" sz="2000" smtClean="0">
                <a:sym typeface="Huawei Sans" panose="020C0503030203020204" pitchFamily="34" charset="0"/>
              </a:rPr>
              <a:t>Traditional high reliability techniques on campus networks cannot achieve millisecond-level switchover. One active device and one standby device are typically deployed to ensure reliability; however, this deployment causes </a:t>
            </a:r>
            <a:r>
              <a:rPr lang="en-US" sz="2000" smtClean="0">
                <a:sym typeface="Huawei Sans" panose="020C0503030203020204" pitchFamily="34" charset="0"/>
              </a:rPr>
              <a:t>a great waste of resources. In addition, </a:t>
            </a:r>
            <a:r>
              <a:rPr lang="en-US" altLang="zh-CN" sz="2000" smtClean="0">
                <a:sym typeface="Huawei Sans" panose="020C0503030203020204" pitchFamily="34" charset="0"/>
              </a:rPr>
              <a:t>network management becomes more complex </a:t>
            </a:r>
            <a:r>
              <a:rPr lang="en-US" sz="2000" smtClean="0">
                <a:sym typeface="Huawei Sans" panose="020C0503030203020204" pitchFamily="34" charset="0"/>
              </a:rPr>
              <a:t>as more network devices are deployed. To build a reliable, easy-to-manage, highly efficient, and easy-to-expand switching network, the stacking and clustering techniques — stack and Cluster Switch System (CSS) — of switches are introduced.</a:t>
            </a:r>
            <a:endParaRPr lang="en-US" altLang="zh-CN" sz="2000" smtClean="0">
              <a:sym typeface="Huawei Sans" panose="020C0503030203020204" pitchFamily="34" charset="0"/>
            </a:endParaRPr>
          </a:p>
          <a:p>
            <a:r>
              <a:rPr lang="en-US" sz="2000" smtClean="0">
                <a:sym typeface="Huawei Sans" panose="020C0503030203020204" pitchFamily="34" charset="0"/>
              </a:rPr>
              <a:t>This document mainly describes the stack and CSS implementation and networking modes.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6039901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6805295" y="3789240"/>
            <a:ext cx="1263157" cy="81585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1986936"/>
          </a:xfrm>
        </p:spPr>
        <p:txBody>
          <a:bodyPr/>
          <a:lstStyle/>
          <a:p>
            <a:pPr marL="0" indent="0">
              <a:buNone/>
            </a:pPr>
            <a:r>
              <a:rPr lang="en-US" sz="1800" dirty="0" smtClean="0">
                <a:sym typeface="Huawei Sans" panose="020C0503030203020204" pitchFamily="34" charset="0"/>
              </a:rPr>
              <a:t>After a stack splits, the new stacks send MAD packets to perform MAD competition, and set their states to Detect or Recovery according to the competition result.</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Detect: The competition is successful, and the stack is working properly.</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Recovery: The competition fails. The stack that fails in the competition shuts down </a:t>
            </a:r>
            <a:r>
              <a:rPr lang="en-US" altLang="zh-CN" sz="1600" dirty="0" smtClean="0">
                <a:sym typeface="Huawei Sans" panose="020C0503030203020204" pitchFamily="34" charset="0"/>
              </a:rPr>
              <a:t>all physical ports except the manually configured reserved ports on member switches, and no longer </a:t>
            </a:r>
            <a:r>
              <a:rPr lang="en-US" sz="1600" dirty="0" smtClean="0">
                <a:sym typeface="Huawei Sans" panose="020C0503030203020204" pitchFamily="34" charset="0"/>
              </a:rPr>
              <a:t>forward service packets.</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Multi-Active Handling (1)</a:t>
            </a:r>
            <a:endParaRPr lang="en-US" altLang="zh-CN" dirty="0">
              <a:sym typeface="Huawei Sans" panose="020C0503030203020204" pitchFamily="34" charset="0"/>
            </a:endParaRPr>
          </a:p>
        </p:txBody>
      </p:sp>
      <p:sp>
        <p:nvSpPr>
          <p:cNvPr id="24" name="圆角矩形 23"/>
          <p:cNvSpPr/>
          <p:nvPr/>
        </p:nvSpPr>
        <p:spPr bwMode="gray">
          <a:xfrm>
            <a:off x="3821722" y="3816634"/>
            <a:ext cx="2267935" cy="793885"/>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a:stCxn id="26" idx="3"/>
            <a:endCxn id="29" idx="1"/>
          </p:cNvCxnSpPr>
          <p:nvPr/>
        </p:nvCxnSpPr>
        <p:spPr bwMode="gray">
          <a:xfrm>
            <a:off x="4533303" y="4247827"/>
            <a:ext cx="258990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bwMode="gray">
          <a:xfrm>
            <a:off x="4692352" y="371856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4955" y="4026514"/>
            <a:ext cx="539789" cy="442627"/>
          </a:xfrm>
          <a:prstGeom prst="rect">
            <a:avLst/>
          </a:prstGeom>
          <a:noFill/>
          <a:ln>
            <a:noFill/>
          </a:ln>
        </p:spPr>
      </p:pic>
      <p:sp>
        <p:nvSpPr>
          <p:cNvPr id="36" name="十字形 35"/>
          <p:cNvSpPr/>
          <p:nvPr/>
        </p:nvSpPr>
        <p:spPr bwMode="gray">
          <a:xfrm rot="2785165">
            <a:off x="6316483" y="4101944"/>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肘形连接符 38"/>
          <p:cNvCxnSpPr/>
          <p:nvPr/>
        </p:nvCxnSpPr>
        <p:spPr bwMode="black">
          <a:xfrm rot="16200000" flipH="1">
            <a:off x="4935301" y="3824528"/>
            <a:ext cx="12695" cy="1311442"/>
          </a:xfrm>
          <a:prstGeom prst="bentConnector3">
            <a:avLst>
              <a:gd name="adj1" fmla="val 1800000"/>
            </a:avLst>
          </a:prstGeom>
          <a:ln w="19050">
            <a:solidFill>
              <a:srgbClr val="FFD17D"/>
            </a:solidFill>
            <a:prstDash val="sysDash"/>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29" idx="2"/>
          </p:cNvCxnSpPr>
          <p:nvPr/>
        </p:nvCxnSpPr>
        <p:spPr bwMode="black">
          <a:xfrm rot="5400000" flipH="1">
            <a:off x="6519547" y="3595584"/>
            <a:ext cx="1" cy="1747115"/>
          </a:xfrm>
          <a:prstGeom prst="bentConnector4">
            <a:avLst>
              <a:gd name="adj1" fmla="val -22860000000"/>
              <a:gd name="adj2" fmla="val 98910"/>
            </a:avLst>
          </a:prstGeom>
          <a:ln w="19050">
            <a:solidFill>
              <a:srgbClr val="FFD17D"/>
            </a:solidFill>
            <a:prstDash val="sysDash"/>
          </a:ln>
        </p:spPr>
        <p:style>
          <a:lnRef idx="1">
            <a:schemeClr val="accent1"/>
          </a:lnRef>
          <a:fillRef idx="0">
            <a:schemeClr val="accent1"/>
          </a:fillRef>
          <a:effectRef idx="0">
            <a:schemeClr val="accent1"/>
          </a:effectRef>
          <a:fontRef idx="minor">
            <a:schemeClr val="tx1"/>
          </a:fontRef>
        </p:style>
      </p:cxnSp>
      <p:sp>
        <p:nvSpPr>
          <p:cNvPr id="41" name="任意多边形 40"/>
          <p:cNvSpPr/>
          <p:nvPr/>
        </p:nvSpPr>
        <p:spPr bwMode="black">
          <a:xfrm>
            <a:off x="4155712" y="4469141"/>
            <a:ext cx="3392525" cy="423697"/>
          </a:xfrm>
          <a:custGeom>
            <a:avLst/>
            <a:gdLst>
              <a:gd name="connsiteX0" fmla="*/ 0 w 2890837"/>
              <a:gd name="connsiteY0" fmla="*/ 0 h 852488"/>
              <a:gd name="connsiteX1" fmla="*/ 0 w 2890837"/>
              <a:gd name="connsiteY1" fmla="*/ 423863 h 852488"/>
              <a:gd name="connsiteX2" fmla="*/ 42862 w 2890837"/>
              <a:gd name="connsiteY2" fmla="*/ 419100 h 852488"/>
              <a:gd name="connsiteX3" fmla="*/ 2890837 w 2890837"/>
              <a:gd name="connsiteY3" fmla="*/ 419100 h 852488"/>
              <a:gd name="connsiteX4" fmla="*/ 2890837 w 2890837"/>
              <a:gd name="connsiteY4" fmla="*/ 9525 h 852488"/>
              <a:gd name="connsiteX5" fmla="*/ 2738437 w 2890837"/>
              <a:gd name="connsiteY5" fmla="*/ 852488 h 852488"/>
              <a:gd name="connsiteX0" fmla="*/ 0 w 2890837"/>
              <a:gd name="connsiteY0" fmla="*/ 0 h 423863"/>
              <a:gd name="connsiteX1" fmla="*/ 0 w 2890837"/>
              <a:gd name="connsiteY1" fmla="*/ 423863 h 423863"/>
              <a:gd name="connsiteX2" fmla="*/ 42862 w 2890837"/>
              <a:gd name="connsiteY2" fmla="*/ 419100 h 423863"/>
              <a:gd name="connsiteX3" fmla="*/ 2890837 w 2890837"/>
              <a:gd name="connsiteY3" fmla="*/ 419100 h 423863"/>
              <a:gd name="connsiteX4" fmla="*/ 2890837 w 2890837"/>
              <a:gd name="connsiteY4" fmla="*/ 9525 h 423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837" h="423863">
                <a:moveTo>
                  <a:pt x="0" y="0"/>
                </a:moveTo>
                <a:lnTo>
                  <a:pt x="0" y="423863"/>
                </a:lnTo>
                <a:lnTo>
                  <a:pt x="42862" y="419100"/>
                </a:lnTo>
                <a:lnTo>
                  <a:pt x="2890837" y="419100"/>
                </a:lnTo>
                <a:lnTo>
                  <a:pt x="2890837" y="9525"/>
                </a:lnTo>
              </a:path>
            </a:pathLst>
          </a:custGeom>
          <a:ln w="19050">
            <a:solidFill>
              <a:srgbClr val="FFD17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7139473" y="365308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a:endCxn id="57" idx="1"/>
          </p:cNvCxnSpPr>
          <p:nvPr/>
        </p:nvCxnSpPr>
        <p:spPr bwMode="gray">
          <a:xfrm>
            <a:off x="4321301" y="4334881"/>
            <a:ext cx="1228567" cy="1317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圆角矩形 46"/>
          <p:cNvSpPr/>
          <p:nvPr/>
        </p:nvSpPr>
        <p:spPr bwMode="gray">
          <a:xfrm>
            <a:off x="3120313" y="3609310"/>
            <a:ext cx="1200987" cy="35985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599"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Detect</a:t>
            </a: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bwMode="gray">
          <a:xfrm>
            <a:off x="7779280" y="3609310"/>
            <a:ext cx="1200987" cy="35985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599"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Recovery</a:t>
            </a: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endCxn id="57" idx="3"/>
          </p:cNvCxnSpPr>
          <p:nvPr/>
        </p:nvCxnSpPr>
        <p:spPr bwMode="gray">
          <a:xfrm flipH="1">
            <a:off x="6089657" y="4334881"/>
            <a:ext cx="1249619" cy="1317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49867" y="5431421"/>
            <a:ext cx="539789" cy="442627"/>
          </a:xfrm>
          <a:prstGeom prst="rect">
            <a:avLst/>
          </a:prstGeom>
          <a:noFill/>
          <a:ln>
            <a:noFill/>
          </a:ln>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93513" y="4026514"/>
            <a:ext cx="539789" cy="442627"/>
          </a:xfrm>
          <a:prstGeom prst="rect">
            <a:avLst/>
          </a:prstGeom>
          <a:noFill/>
          <a:ln>
            <a:noFill/>
          </a:ln>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23210" y="4026514"/>
            <a:ext cx="539789" cy="442627"/>
          </a:xfrm>
          <a:prstGeom prst="rect">
            <a:avLst/>
          </a:prstGeom>
          <a:noFill/>
          <a:ln>
            <a:noFill/>
          </a:ln>
        </p:spPr>
      </p:pic>
      <p:grpSp>
        <p:nvGrpSpPr>
          <p:cNvPr id="19" name="组合 28"/>
          <p:cNvGrpSpPr>
            <a:grpSpLocks noChangeAspect="1"/>
          </p:cNvGrpSpPr>
          <p:nvPr/>
        </p:nvGrpSpPr>
        <p:grpSpPr bwMode="gray">
          <a:xfrm>
            <a:off x="6969058" y="4378142"/>
            <a:ext cx="288856" cy="288856"/>
            <a:chOff x="5076056" y="3356992"/>
            <a:chExt cx="436268" cy="436268"/>
          </a:xfrm>
        </p:grpSpPr>
        <p:sp>
          <p:nvSpPr>
            <p:cNvPr id="20"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5" name="直接箭头连接符 74"/>
          <p:cNvCxnSpPr>
            <a:stCxn id="76" idx="0"/>
            <a:endCxn id="29" idx="3"/>
          </p:cNvCxnSpPr>
          <p:nvPr/>
        </p:nvCxnSpPr>
        <p:spPr bwMode="gray">
          <a:xfrm flipH="1" flipV="1">
            <a:off x="7662999" y="4247828"/>
            <a:ext cx="1296182" cy="859003"/>
          </a:xfrm>
          <a:prstGeom prst="straightConnector1">
            <a:avLst/>
          </a:prstGeom>
          <a:noFill/>
          <a:ln w="28575" cap="flat" cmpd="sng" algn="ctr">
            <a:solidFill>
              <a:srgbClr val="FFD17D"/>
            </a:solidFill>
            <a:prstDash val="solid"/>
            <a:miter lim="800000"/>
            <a:tailEnd type="triangle"/>
          </a:ln>
          <a:effectLst/>
        </p:spPr>
      </p:cxnSp>
      <p:sp>
        <p:nvSpPr>
          <p:cNvPr id="76" name="圆角矩形 75"/>
          <p:cNvSpPr/>
          <p:nvPr/>
        </p:nvSpPr>
        <p:spPr bwMode="gray">
          <a:xfrm>
            <a:off x="7402762" y="5106831"/>
            <a:ext cx="3112838" cy="658969"/>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defTabSz="914034" fontAlgn="ctr">
              <a:lnSpc>
                <a:spcPts val="2199"/>
              </a:lnSpc>
              <a:defRPr/>
            </a:pPr>
            <a:r>
              <a:rPr lang="en-US" sz="1599"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All physical ports except reserved ones are shut down.</a:t>
            </a:r>
            <a:endParaRPr lang="en-US" sz="1599"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603825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Multi-Active Handling (2)</a:t>
            </a:r>
            <a:endParaRPr lang="en-US" altLang="zh-CN" dirty="0">
              <a:sym typeface="Huawei Sans" panose="020C0503030203020204" pitchFamily="34" charset="0"/>
            </a:endParaRPr>
          </a:p>
        </p:txBody>
      </p:sp>
      <p:sp>
        <p:nvSpPr>
          <p:cNvPr id="49" name="矩形 48"/>
          <p:cNvSpPr/>
          <p:nvPr/>
        </p:nvSpPr>
        <p:spPr bwMode="gray">
          <a:xfrm>
            <a:off x="515799" y="1655285"/>
            <a:ext cx="11155642" cy="4077071"/>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3541919" y="1485544"/>
            <a:ext cx="5103404" cy="3394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599" dirty="0" smtClean="0">
                <a:latin typeface="Huawei Sans" panose="020C0503030203020204" pitchFamily="34" charset="0"/>
                <a:sym typeface="Huawei Sans" panose="020C0503030203020204" pitchFamily="34" charset="0"/>
              </a:rPr>
              <a:t>MAD competition rules</a:t>
            </a:r>
            <a:endParaRPr lang="en-US" sz="1599" dirty="0">
              <a:latin typeface="Huawei Sans" panose="020C0503030203020204" pitchFamily="34" charset="0"/>
              <a:sym typeface="Huawei Sans" panose="020C0503030203020204" pitchFamily="34" charset="0"/>
            </a:endParaRPr>
          </a:p>
        </p:txBody>
      </p:sp>
      <p:sp>
        <p:nvSpPr>
          <p:cNvPr id="61" name="矩形 60"/>
          <p:cNvSpPr/>
          <p:nvPr/>
        </p:nvSpPr>
        <p:spPr bwMode="gray">
          <a:xfrm>
            <a:off x="863263" y="2064714"/>
            <a:ext cx="10460714" cy="400110"/>
          </a:xfrm>
          <a:prstGeom prst="rect">
            <a:avLst/>
          </a:prstGeom>
        </p:spPr>
        <p:txBody>
          <a:bodyPr wrap="square">
            <a:spAutoFit/>
          </a:bodyPr>
          <a:lstStyle/>
          <a:p>
            <a:pPr algn="just" fontAlgn="ctr">
              <a:lnSpc>
                <a:spcPts val="2399"/>
              </a:lnSpc>
              <a:spcAft>
                <a:spcPts val="600"/>
              </a:spcAft>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MAD competition follows similar guidelines to master switch competition.</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863263" y="3887442"/>
            <a:ext cx="10460714" cy="584520"/>
            <a:chOff x="863600" y="4304139"/>
            <a:chExt cx="10464800" cy="584748"/>
          </a:xfrm>
        </p:grpSpPr>
        <p:sp>
          <p:nvSpPr>
            <p:cNvPr id="63" name="矩形 62"/>
            <p:cNvSpPr/>
            <p:nvPr/>
          </p:nvSpPr>
          <p:spPr bwMode="gray">
            <a:xfrm>
              <a:off x="863600" y="4328965"/>
              <a:ext cx="10464800" cy="540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863600" y="4327144"/>
              <a:ext cx="551880" cy="54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1415480" y="4304139"/>
              <a:ext cx="9912920" cy="584748"/>
            </a:xfrm>
            <a:prstGeom prst="rect">
              <a:avLst/>
            </a:prstGeom>
          </p:spPr>
          <p:txBody>
            <a:bodyPr wrap="square">
              <a:spAutoFit/>
            </a:bodyPr>
            <a:lstStyle/>
            <a:p>
              <a:pPr algn="just" fontAlgn="ctr"/>
              <a:r>
                <a:rPr lang="en-US" sz="1599" dirty="0" smtClean="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When the stacks complete their startup at the same time, the stack in which the master switch has the highest stack priority enters the Detect state.</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863263" y="4712992"/>
            <a:ext cx="10460714" cy="584520"/>
            <a:chOff x="863600" y="5073410"/>
            <a:chExt cx="10464800" cy="584747"/>
          </a:xfrm>
        </p:grpSpPr>
        <p:sp>
          <p:nvSpPr>
            <p:cNvPr id="64" name="矩形 63"/>
            <p:cNvSpPr/>
            <p:nvPr/>
          </p:nvSpPr>
          <p:spPr bwMode="gray">
            <a:xfrm>
              <a:off x="863600" y="5106071"/>
              <a:ext cx="10464800" cy="540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863600" y="5104870"/>
              <a:ext cx="551880" cy="54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1415480" y="5073410"/>
              <a:ext cx="9912920" cy="584747"/>
            </a:xfrm>
            <a:prstGeom prst="rect">
              <a:avLst/>
            </a:prstGeom>
          </p:spPr>
          <p:txBody>
            <a:bodyPr wrap="square">
              <a:spAutoFit/>
            </a:bodyPr>
            <a:lstStyle/>
            <a:p>
              <a:pPr algn="just"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When the master switches in the stacks have the same stack priority, the stack with the smallest MAC address enters the Detect state.</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863263" y="2709201"/>
            <a:ext cx="10460714" cy="899117"/>
            <a:chOff x="863600" y="2708920"/>
            <a:chExt cx="10464800" cy="899468"/>
          </a:xfrm>
        </p:grpSpPr>
        <p:sp>
          <p:nvSpPr>
            <p:cNvPr id="62" name="矩形 61"/>
            <p:cNvSpPr/>
            <p:nvPr/>
          </p:nvSpPr>
          <p:spPr bwMode="gray">
            <a:xfrm>
              <a:off x="863600" y="2708920"/>
              <a:ext cx="10464800" cy="89946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863600" y="2708920"/>
              <a:ext cx="551880" cy="89946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599"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1415480" y="2747624"/>
              <a:ext cx="9912920" cy="830936"/>
            </a:xfrm>
            <a:prstGeom prst="rect">
              <a:avLst/>
            </a:prstGeom>
          </p:spPr>
          <p:txBody>
            <a:bodyPr wrap="square">
              <a:spAutoFit/>
            </a:bodyPr>
            <a:lstStyle/>
            <a:p>
              <a:pPr algn="just" fontAlgn="ctr"/>
              <a:r>
                <a:rPr lang="en-US" sz="1599" dirty="0" smtClean="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The stack that completes its startup first enters the Detect state. If the difference in the time points when multiple stacks complete their startup is within 20 seconds, the stacks are considered to complete their startup at the same time.</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7468538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1432679"/>
          </a:xfrm>
        </p:spPr>
        <p:txBody>
          <a:bodyPr/>
          <a:lstStyle/>
          <a:p>
            <a:r>
              <a:rPr lang="en-US" sz="1800" smtClean="0">
                <a:sym typeface="Huawei Sans" panose="020C0503030203020204" pitchFamily="34" charset="0"/>
              </a:rPr>
              <a:t>If you want another switch in the stack to be the master switch, you can perform a master/standby switchover by running a command to change this switch to the new master switch.</a:t>
            </a:r>
            <a:endParaRPr lang="en-US" altLang="zh-CN" sz="1800" smtClean="0">
              <a:sym typeface="Huawei Sans" panose="020C0503030203020204" pitchFamily="34" charset="0"/>
            </a:endParaRPr>
          </a:p>
          <a:p>
            <a:r>
              <a:rPr lang="en-US" sz="1800" smtClean="0">
                <a:sym typeface="Huawei Sans" panose="020C0503030203020204" pitchFamily="34" charset="0"/>
              </a:rPr>
              <a:t>In addition, a master/standby switchover can be triggered if the master switch restarts due to a fault.</a:t>
            </a:r>
            <a:endParaRPr 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Master/Standby Switchover</a:t>
            </a:r>
            <a:endParaRPr lang="en-US" altLang="zh-CN" dirty="0">
              <a:sym typeface="Huawei Sans" panose="020C0503030203020204" pitchFamily="34" charset="0"/>
            </a:endParaRPr>
          </a:p>
        </p:txBody>
      </p:sp>
      <p:sp>
        <p:nvSpPr>
          <p:cNvPr id="4" name="圆角矩形 75"/>
          <p:cNvSpPr/>
          <p:nvPr/>
        </p:nvSpPr>
        <p:spPr bwMode="gray">
          <a:xfrm>
            <a:off x="649634" y="2682776"/>
            <a:ext cx="10927158" cy="36001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1616051" y="3071106"/>
            <a:ext cx="3598006"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p:cNvCxnSpPr>
            <a:stCxn id="7" idx="3"/>
            <a:endCxn id="12" idx="1"/>
          </p:cNvCxnSpPr>
          <p:nvPr/>
        </p:nvCxnSpPr>
        <p:spPr bwMode="gray">
          <a:xfrm>
            <a:off x="2230392" y="3502299"/>
            <a:ext cx="210681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90602" y="3280986"/>
            <a:ext cx="539789" cy="442627"/>
          </a:xfrm>
          <a:prstGeom prst="rect">
            <a:avLst/>
          </a:prstGeom>
          <a:noFill/>
          <a:ln>
            <a:noFill/>
          </a:ln>
        </p:spPr>
      </p:pic>
      <p:sp>
        <p:nvSpPr>
          <p:cNvPr id="8" name="文本框 7"/>
          <p:cNvSpPr txBox="1"/>
          <p:nvPr/>
        </p:nvSpPr>
        <p:spPr bwMode="gray">
          <a:xfrm>
            <a:off x="3016679" y="2973037"/>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02044" y="3280986"/>
            <a:ext cx="539789" cy="442627"/>
          </a:xfrm>
          <a:prstGeom prst="rect">
            <a:avLst/>
          </a:prstGeom>
          <a:noFill/>
          <a:ln>
            <a:noFill/>
          </a:ln>
        </p:spPr>
      </p:pic>
      <p:sp>
        <p:nvSpPr>
          <p:cNvPr id="10" name="文本框 9"/>
          <p:cNvSpPr txBox="1"/>
          <p:nvPr/>
        </p:nvSpPr>
        <p:spPr bwMode="gray">
          <a:xfrm>
            <a:off x="1967814" y="359330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3378735" y="359330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37205" y="3280986"/>
            <a:ext cx="539789" cy="442627"/>
          </a:xfrm>
          <a:prstGeom prst="rect">
            <a:avLst/>
          </a:prstGeom>
          <a:noFill/>
          <a:ln>
            <a:noFill/>
          </a:ln>
        </p:spPr>
      </p:pic>
      <p:sp>
        <p:nvSpPr>
          <p:cNvPr id="13" name="文本框 12"/>
          <p:cNvSpPr txBox="1"/>
          <p:nvPr/>
        </p:nvSpPr>
        <p:spPr bwMode="gray">
          <a:xfrm>
            <a:off x="4614417" y="359330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1347957" y="2891749"/>
            <a:ext cx="1033338" cy="39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Restarts due to a fault</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4"/>
          <p:cNvSpPr>
            <a:spLocks noChangeAspect="1"/>
          </p:cNvSpPr>
          <p:nvPr/>
        </p:nvSpPr>
        <p:spPr bwMode="gray">
          <a:xfrm>
            <a:off x="1184933" y="2768696"/>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1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7647246" y="3071106"/>
            <a:ext cx="2708874"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18" idx="3"/>
            <a:endCxn id="23" idx="1"/>
          </p:cNvCxnSpPr>
          <p:nvPr/>
        </p:nvCxnSpPr>
        <p:spPr bwMode="gray">
          <a:xfrm>
            <a:off x="7372455" y="3502299"/>
            <a:ext cx="210681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32665" y="3280986"/>
            <a:ext cx="539789" cy="442627"/>
          </a:xfrm>
          <a:prstGeom prst="rect">
            <a:avLst/>
          </a:prstGeom>
          <a:noFill/>
          <a:ln>
            <a:noFill/>
          </a:ln>
        </p:spPr>
      </p:pic>
      <p:sp>
        <p:nvSpPr>
          <p:cNvPr id="19" name="文本框 18"/>
          <p:cNvSpPr txBox="1"/>
          <p:nvPr/>
        </p:nvSpPr>
        <p:spPr bwMode="gray">
          <a:xfrm>
            <a:off x="8761622" y="2973037"/>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4107" y="3280986"/>
            <a:ext cx="539789" cy="442627"/>
          </a:xfrm>
          <a:prstGeom prst="rect">
            <a:avLst/>
          </a:prstGeom>
          <a:noFill/>
          <a:ln>
            <a:noFill/>
          </a:ln>
        </p:spPr>
      </p:pic>
      <p:sp>
        <p:nvSpPr>
          <p:cNvPr id="22" name="文本框 21"/>
          <p:cNvSpPr txBox="1"/>
          <p:nvPr/>
        </p:nvSpPr>
        <p:spPr bwMode="gray">
          <a:xfrm>
            <a:off x="8520798" y="359330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79268" y="3280986"/>
            <a:ext cx="539789" cy="442627"/>
          </a:xfrm>
          <a:prstGeom prst="rect">
            <a:avLst/>
          </a:prstGeom>
          <a:noFill/>
          <a:ln>
            <a:noFill/>
          </a:ln>
        </p:spPr>
      </p:pic>
      <p:sp>
        <p:nvSpPr>
          <p:cNvPr id="24" name="文本框 23"/>
          <p:cNvSpPr txBox="1"/>
          <p:nvPr/>
        </p:nvSpPr>
        <p:spPr bwMode="gray">
          <a:xfrm>
            <a:off x="9756481" y="359330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8017384" y="3919956"/>
            <a:ext cx="2001673" cy="39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The previous standby becomes the new master</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4"/>
          <p:cNvSpPr>
            <a:spLocks noChangeAspect="1"/>
          </p:cNvSpPr>
          <p:nvPr/>
        </p:nvSpPr>
        <p:spPr bwMode="gray">
          <a:xfrm>
            <a:off x="7891432" y="3796903"/>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1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422369" y="5148137"/>
            <a:ext cx="3598006" cy="9801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34" idx="3"/>
            <a:endCxn id="38" idx="1"/>
          </p:cNvCxnSpPr>
          <p:nvPr/>
        </p:nvCxnSpPr>
        <p:spPr bwMode="gray">
          <a:xfrm>
            <a:off x="5036709" y="5579330"/>
            <a:ext cx="210681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96920" y="5358017"/>
            <a:ext cx="539789" cy="442627"/>
          </a:xfrm>
          <a:prstGeom prst="rect">
            <a:avLst/>
          </a:prstGeom>
          <a:noFill/>
          <a:ln>
            <a:noFill/>
          </a:ln>
        </p:spPr>
      </p:pic>
      <p:sp>
        <p:nvSpPr>
          <p:cNvPr id="35" name="文本框 34"/>
          <p:cNvSpPr txBox="1"/>
          <p:nvPr/>
        </p:nvSpPr>
        <p:spPr bwMode="gray">
          <a:xfrm>
            <a:off x="5822997" y="505006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1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08361" y="5358017"/>
            <a:ext cx="539789" cy="442627"/>
          </a:xfrm>
          <a:prstGeom prst="rect">
            <a:avLst/>
          </a:prstGeom>
          <a:noFill/>
          <a:ln>
            <a:noFill/>
          </a:ln>
        </p:spPr>
      </p:pic>
      <p:sp>
        <p:nvSpPr>
          <p:cNvPr id="37" name="文本框 36"/>
          <p:cNvSpPr txBox="1"/>
          <p:nvPr/>
        </p:nvSpPr>
        <p:spPr bwMode="gray">
          <a:xfrm>
            <a:off x="6185053" y="567033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523" y="5358017"/>
            <a:ext cx="539789" cy="442627"/>
          </a:xfrm>
          <a:prstGeom prst="rect">
            <a:avLst/>
          </a:prstGeom>
          <a:noFill/>
          <a:ln>
            <a:noFill/>
          </a:ln>
        </p:spPr>
      </p:pic>
      <p:sp>
        <p:nvSpPr>
          <p:cNvPr id="39" name="文本框 38"/>
          <p:cNvSpPr txBox="1"/>
          <p:nvPr/>
        </p:nvSpPr>
        <p:spPr bwMode="gray">
          <a:xfrm>
            <a:off x="7420735" y="567033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bwMode="gray">
          <a:xfrm>
            <a:off x="7594669" y="5050067"/>
            <a:ext cx="1033338" cy="39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Becomes the new standby</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
          <p:cNvSpPr>
            <a:spLocks noChangeAspect="1"/>
          </p:cNvSpPr>
          <p:nvPr/>
        </p:nvSpPr>
        <p:spPr bwMode="gray">
          <a:xfrm>
            <a:off x="7395344" y="4927014"/>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1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4883371" y="5670338"/>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Slave</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3256008" y="5670337"/>
            <a:ext cx="1501412" cy="396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Restarts and becomes a slave</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
          <p:cNvSpPr>
            <a:spLocks noChangeAspect="1"/>
          </p:cNvSpPr>
          <p:nvPr/>
        </p:nvSpPr>
        <p:spPr bwMode="gray">
          <a:xfrm>
            <a:off x="3130057" y="5544386"/>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1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下箭头 63"/>
          <p:cNvSpPr/>
          <p:nvPr/>
        </p:nvSpPr>
        <p:spPr bwMode="gray">
          <a:xfrm rot="5400000" flipV="1">
            <a:off x="5600587" y="3221679"/>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下箭头 63"/>
          <p:cNvSpPr/>
          <p:nvPr/>
        </p:nvSpPr>
        <p:spPr bwMode="gray">
          <a:xfrm rot="13870827" flipV="1">
            <a:off x="6856702" y="4102463"/>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786855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2414117"/>
          </a:xfrm>
        </p:spPr>
        <p:txBody>
          <a:bodyPr/>
          <a:lstStyle/>
          <a:p>
            <a:pPr marL="0" indent="0">
              <a:buNone/>
            </a:pPr>
            <a:r>
              <a:rPr lang="en-US" sz="1400" dirty="0" smtClean="0">
                <a:sym typeface="Huawei Sans" panose="020C0503030203020204" pitchFamily="34" charset="0"/>
              </a:rPr>
              <a:t>A stack supports three upgrade methods:</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Intelligent upgrade: When a stack is set up or a new switch is added to the stack, standby and slave switches or the switch automatically synchronizes the system software with the master switch.</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Traditional upgrade: similar to an ordinary device upgrade. You need to specify the startup system software on the master switch and restart the entire stack to upgrade the software of member switches. This process will cause lengthy service interruptions.</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Smooth upgrade: A stack is divided into an active area and a backup area. Member switches in the two areas are upgraded in turn. The uplinks and downlinks of the stack work in redundancy mode, and the active and standby links are in the active and backup areas, respectively. In this way, services are not interrupted during the upgrade.</a:t>
            </a:r>
            <a:endParaRPr lang="en-US" sz="12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Stack Upgrade</a:t>
            </a:r>
            <a:endParaRPr lang="en-US" altLang="zh-CN" dirty="0">
              <a:sym typeface="Huawei Sans" panose="020C0503030203020204" pitchFamily="34" charset="0"/>
            </a:endParaRPr>
          </a:p>
        </p:txBody>
      </p:sp>
      <p:sp>
        <p:nvSpPr>
          <p:cNvPr id="47" name="圆角矩形 46"/>
          <p:cNvSpPr/>
          <p:nvPr/>
        </p:nvSpPr>
        <p:spPr bwMode="gray">
          <a:xfrm>
            <a:off x="805503" y="4812588"/>
            <a:ext cx="4526010"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43152" y="4714519"/>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05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Rounded Rectangle 19"/>
          <p:cNvSpPr/>
          <p:nvPr/>
        </p:nvSpPr>
        <p:spPr bwMode="gray">
          <a:xfrm>
            <a:off x="910237" y="4882093"/>
            <a:ext cx="1570247" cy="690406"/>
          </a:xfrm>
          <a:prstGeom prst="roundRect">
            <a:avLst>
              <a:gd name="adj" fmla="val 10000"/>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ounded Rectangle 19"/>
          <p:cNvSpPr/>
          <p:nvPr/>
        </p:nvSpPr>
        <p:spPr bwMode="gray">
          <a:xfrm>
            <a:off x="3637122" y="4882093"/>
            <a:ext cx="1570247" cy="690406"/>
          </a:xfrm>
          <a:prstGeom prst="roundRect">
            <a:avLst>
              <a:gd name="adj" fmla="val 10000"/>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2" idx="3"/>
            <a:endCxn id="53" idx="1"/>
          </p:cNvCxnSpPr>
          <p:nvPr/>
        </p:nvCxnSpPr>
        <p:spPr bwMode="ltGray">
          <a:xfrm>
            <a:off x="2088532" y="5190469"/>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48742" y="4969156"/>
            <a:ext cx="539789" cy="442627"/>
          </a:xfrm>
          <a:prstGeom prst="rect">
            <a:avLst/>
          </a:prstGeom>
          <a:noFill/>
          <a:ln>
            <a:noFill/>
          </a:ln>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68650" y="4969156"/>
            <a:ext cx="539789" cy="442627"/>
          </a:xfrm>
          <a:prstGeom prst="rect">
            <a:avLst/>
          </a:prstGeom>
          <a:noFill/>
          <a:ln>
            <a:noFill/>
          </a:ln>
        </p:spPr>
      </p:pic>
      <p:sp>
        <p:nvSpPr>
          <p:cNvPr id="54" name="文本框 53"/>
          <p:cNvSpPr txBox="1"/>
          <p:nvPr/>
        </p:nvSpPr>
        <p:spPr bwMode="gray">
          <a:xfrm>
            <a:off x="1115508" y="528147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52" idx="2"/>
            <a:endCxn id="57" idx="1"/>
          </p:cNvCxnSpPr>
          <p:nvPr/>
        </p:nvCxnSpPr>
        <p:spPr bwMode="gray">
          <a:xfrm>
            <a:off x="1818637" y="5411783"/>
            <a:ext cx="924515" cy="618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3" idx="2"/>
            <a:endCxn id="57" idx="3"/>
          </p:cNvCxnSpPr>
          <p:nvPr/>
        </p:nvCxnSpPr>
        <p:spPr bwMode="gray">
          <a:xfrm flipH="1">
            <a:off x="3282941" y="5411783"/>
            <a:ext cx="955604" cy="618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43152" y="5809228"/>
            <a:ext cx="539789" cy="442627"/>
          </a:xfrm>
          <a:prstGeom prst="rect">
            <a:avLst/>
          </a:prstGeom>
          <a:noFill/>
          <a:ln>
            <a:noFill/>
          </a:ln>
        </p:spPr>
      </p:pic>
      <p:sp>
        <p:nvSpPr>
          <p:cNvPr id="58" name="文本框 57"/>
          <p:cNvSpPr txBox="1"/>
          <p:nvPr/>
        </p:nvSpPr>
        <p:spPr bwMode="gray">
          <a:xfrm>
            <a:off x="4411990" y="528147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43152" y="3969375"/>
            <a:ext cx="539789" cy="442627"/>
          </a:xfrm>
          <a:prstGeom prst="rect">
            <a:avLst/>
          </a:prstGeom>
          <a:noFill/>
          <a:ln>
            <a:noFill/>
          </a:ln>
        </p:spPr>
      </p:pic>
      <p:cxnSp>
        <p:nvCxnSpPr>
          <p:cNvPr id="60" name="直接连接符 59"/>
          <p:cNvCxnSpPr>
            <a:stCxn id="52" idx="0"/>
            <a:endCxn id="59" idx="1"/>
          </p:cNvCxnSpPr>
          <p:nvPr/>
        </p:nvCxnSpPr>
        <p:spPr bwMode="gray">
          <a:xfrm flipV="1">
            <a:off x="1818637" y="4190689"/>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3" idx="0"/>
            <a:endCxn id="59" idx="3"/>
          </p:cNvCxnSpPr>
          <p:nvPr/>
        </p:nvCxnSpPr>
        <p:spPr bwMode="gray">
          <a:xfrm flipH="1" flipV="1">
            <a:off x="3282941" y="4190689"/>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bwMode="gray">
          <a:xfrm>
            <a:off x="4476040" y="4901116"/>
            <a:ext cx="721402" cy="359859"/>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Backup</a:t>
            </a: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gray">
          <a:xfrm>
            <a:off x="862630" y="4901116"/>
            <a:ext cx="721402" cy="359859"/>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Active</a:t>
            </a: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p:nvPr/>
        </p:nvSpPr>
        <p:spPr bwMode="gray">
          <a:xfrm rot="5400000">
            <a:off x="2918274" y="3634182"/>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p:nvPr/>
        </p:nvSpPr>
        <p:spPr bwMode="gray">
          <a:xfrm rot="5400000">
            <a:off x="1022999" y="3546122"/>
            <a:ext cx="187973" cy="622968"/>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p:nvPr/>
        </p:nvSpPr>
        <p:spPr bwMode="gray">
          <a:xfrm rot="5400000">
            <a:off x="2918274" y="4758523"/>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77"/>
          <p:cNvSpPr txBox="1"/>
          <p:nvPr/>
        </p:nvSpPr>
        <p:spPr bwMode="gray">
          <a:xfrm>
            <a:off x="1477505" y="3711157"/>
            <a:ext cx="1390202" cy="270145"/>
          </a:xfrm>
          <a:prstGeom prst="rect">
            <a:avLst/>
          </a:prstGeom>
          <a:noFill/>
          <a:ln w="9525">
            <a:noFill/>
            <a:miter lim="800000"/>
            <a:headEnd/>
            <a:tailEnd/>
          </a:ln>
        </p:spPr>
        <p:txBody>
          <a:bodyPr wrap="square" lIns="99902" tIns="49946" rIns="99902" bIns="49946" rtlCol="0">
            <a:spAutoFit/>
          </a:bodyPr>
          <a:lstStyle/>
          <a:p>
            <a:pPr defTabSz="1000848" eaLnBrk="0" fontAlgn="ctr" hangingPunct="0"/>
            <a:r>
              <a:rPr lang="en-US" sz="105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05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8" name="直接箭头连接符 67"/>
          <p:cNvCxnSpPr/>
          <p:nvPr/>
        </p:nvCxnSpPr>
        <p:spPr bwMode="gray">
          <a:xfrm flipH="1" flipV="1">
            <a:off x="1767433" y="5782886"/>
            <a:ext cx="608162" cy="546986"/>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bwMode="gray">
          <a:xfrm flipV="1">
            <a:off x="1574730" y="3984713"/>
            <a:ext cx="607299" cy="54859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70" name="圆角矩形 69"/>
          <p:cNvSpPr/>
          <p:nvPr/>
        </p:nvSpPr>
        <p:spPr bwMode="gray">
          <a:xfrm>
            <a:off x="4169028" y="4108296"/>
            <a:ext cx="1536231" cy="35985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Upgrade the switch in the backup area</a:t>
            </a:r>
            <a:endParaRPr lang="en-US"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4"/>
          <p:cNvSpPr>
            <a:spLocks noChangeAspect="1"/>
          </p:cNvSpPr>
          <p:nvPr/>
        </p:nvSpPr>
        <p:spPr bwMode="gray">
          <a:xfrm>
            <a:off x="4014513" y="3928114"/>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05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05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7067001" y="4812588"/>
            <a:ext cx="4526010"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9004650" y="4714519"/>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05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05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ounded Rectangle 19"/>
          <p:cNvSpPr/>
          <p:nvPr/>
        </p:nvSpPr>
        <p:spPr bwMode="gray">
          <a:xfrm>
            <a:off x="7171735" y="4882093"/>
            <a:ext cx="1570247" cy="690406"/>
          </a:xfrm>
          <a:prstGeom prst="roundRect">
            <a:avLst>
              <a:gd name="adj" fmla="val 10000"/>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ounded Rectangle 19"/>
          <p:cNvSpPr/>
          <p:nvPr/>
        </p:nvSpPr>
        <p:spPr bwMode="gray">
          <a:xfrm>
            <a:off x="9898620" y="4882093"/>
            <a:ext cx="1570247" cy="690406"/>
          </a:xfrm>
          <a:prstGeom prst="roundRect">
            <a:avLst>
              <a:gd name="adj" fmla="val 10000"/>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a:stCxn id="77" idx="3"/>
            <a:endCxn id="78" idx="1"/>
          </p:cNvCxnSpPr>
          <p:nvPr/>
        </p:nvCxnSpPr>
        <p:spPr bwMode="ltGray">
          <a:xfrm>
            <a:off x="8350030" y="5190469"/>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10240" y="4969156"/>
            <a:ext cx="539789" cy="442627"/>
          </a:xfrm>
          <a:prstGeom prst="rect">
            <a:avLst/>
          </a:prstGeom>
          <a:noFill/>
          <a:ln>
            <a:noFill/>
          </a:ln>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30148" y="4969156"/>
            <a:ext cx="539789" cy="442627"/>
          </a:xfrm>
          <a:prstGeom prst="rect">
            <a:avLst/>
          </a:prstGeom>
          <a:noFill/>
          <a:ln>
            <a:noFill/>
          </a:ln>
        </p:spPr>
      </p:pic>
      <p:sp>
        <p:nvSpPr>
          <p:cNvPr id="79" name="文本框 78"/>
          <p:cNvSpPr txBox="1"/>
          <p:nvPr/>
        </p:nvSpPr>
        <p:spPr bwMode="gray">
          <a:xfrm>
            <a:off x="7377006" y="528147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a:stCxn id="77" idx="2"/>
            <a:endCxn id="82" idx="1"/>
          </p:cNvCxnSpPr>
          <p:nvPr/>
        </p:nvCxnSpPr>
        <p:spPr bwMode="gray">
          <a:xfrm>
            <a:off x="8080135" y="5411783"/>
            <a:ext cx="924515" cy="618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8" idx="2"/>
            <a:endCxn id="82" idx="3"/>
          </p:cNvCxnSpPr>
          <p:nvPr/>
        </p:nvCxnSpPr>
        <p:spPr bwMode="gray">
          <a:xfrm flipH="1">
            <a:off x="9544439" y="5411783"/>
            <a:ext cx="955604" cy="618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04650" y="5809228"/>
            <a:ext cx="539789" cy="442627"/>
          </a:xfrm>
          <a:prstGeom prst="rect">
            <a:avLst/>
          </a:prstGeom>
          <a:noFill/>
          <a:ln>
            <a:noFill/>
          </a:ln>
        </p:spPr>
      </p:pic>
      <p:sp>
        <p:nvSpPr>
          <p:cNvPr id="83" name="文本框 82"/>
          <p:cNvSpPr txBox="1"/>
          <p:nvPr/>
        </p:nvSpPr>
        <p:spPr bwMode="gray">
          <a:xfrm>
            <a:off x="10673488" y="528147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04650" y="3969375"/>
            <a:ext cx="539789" cy="442627"/>
          </a:xfrm>
          <a:prstGeom prst="rect">
            <a:avLst/>
          </a:prstGeom>
          <a:noFill/>
          <a:ln>
            <a:noFill/>
          </a:ln>
        </p:spPr>
      </p:pic>
      <p:cxnSp>
        <p:nvCxnSpPr>
          <p:cNvPr id="85" name="直接连接符 84"/>
          <p:cNvCxnSpPr>
            <a:stCxn id="77" idx="0"/>
            <a:endCxn id="84" idx="1"/>
          </p:cNvCxnSpPr>
          <p:nvPr/>
        </p:nvCxnSpPr>
        <p:spPr bwMode="gray">
          <a:xfrm flipV="1">
            <a:off x="8080135" y="4190689"/>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8" idx="0"/>
            <a:endCxn id="84" idx="3"/>
          </p:cNvCxnSpPr>
          <p:nvPr/>
        </p:nvCxnSpPr>
        <p:spPr bwMode="gray">
          <a:xfrm flipH="1" flipV="1">
            <a:off x="9544439" y="4190689"/>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bwMode="gray">
          <a:xfrm>
            <a:off x="10737538" y="4901116"/>
            <a:ext cx="721402" cy="359859"/>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Backup</a:t>
            </a: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7124128" y="4901116"/>
            <a:ext cx="721402" cy="359859"/>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Active</a:t>
            </a: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p:cNvSpPr/>
          <p:nvPr/>
        </p:nvSpPr>
        <p:spPr bwMode="gray">
          <a:xfrm rot="5400000">
            <a:off x="9179772" y="3634182"/>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p:cNvSpPr/>
          <p:nvPr/>
        </p:nvSpPr>
        <p:spPr bwMode="gray">
          <a:xfrm rot="5400000">
            <a:off x="9179772" y="4758523"/>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箭头连接符 90"/>
          <p:cNvCxnSpPr/>
          <p:nvPr/>
        </p:nvCxnSpPr>
        <p:spPr bwMode="gray">
          <a:xfrm flipH="1" flipV="1">
            <a:off x="10065326" y="4098944"/>
            <a:ext cx="608162" cy="546986"/>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flipV="1">
            <a:off x="9972362" y="5669625"/>
            <a:ext cx="607299" cy="54859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93" name="圆角矩形 92"/>
          <p:cNvSpPr/>
          <p:nvPr/>
        </p:nvSpPr>
        <p:spPr bwMode="gray">
          <a:xfrm>
            <a:off x="6900764" y="4098944"/>
            <a:ext cx="1536231" cy="35985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1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Upgrade the switch in the active area</a:t>
            </a:r>
            <a:endParaRPr lang="en-US"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4"/>
          <p:cNvSpPr>
            <a:spLocks noChangeAspect="1"/>
          </p:cNvSpPr>
          <p:nvPr/>
        </p:nvSpPr>
        <p:spPr bwMode="gray">
          <a:xfrm>
            <a:off x="6746249" y="3918762"/>
            <a:ext cx="251902" cy="251902"/>
          </a:xfrm>
          <a:prstGeom prst="ellipse">
            <a:avLst/>
          </a:prstGeom>
          <a:solidFill>
            <a:srgbClr val="00B0F0"/>
          </a:solidFill>
          <a:ln w="12700" cap="flat" cmpd="sng" algn="ctr">
            <a:noFill/>
            <a:prstDash val="solid"/>
            <a:miter lim="800000"/>
          </a:ln>
          <a:effectLst/>
        </p:spPr>
        <p:txBody>
          <a:bodyPr wrap="none" lIns="0" tIns="0" rIns="0" bIns="0" rtlCol="0" anchor="ctr"/>
          <a:lstStyle/>
          <a:p>
            <a:pPr algn="ctr" defTabSz="914034" fontAlgn="ctr">
              <a:defRPr/>
            </a:pPr>
            <a:r>
              <a:rPr lang="en-US" sz="105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05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下箭头 63"/>
          <p:cNvSpPr/>
          <p:nvPr/>
        </p:nvSpPr>
        <p:spPr bwMode="gray">
          <a:xfrm rot="5400000" flipV="1">
            <a:off x="5691714" y="4837792"/>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77"/>
          <p:cNvSpPr txBox="1"/>
          <p:nvPr/>
        </p:nvSpPr>
        <p:spPr bwMode="gray">
          <a:xfrm>
            <a:off x="5162636" y="6112590"/>
            <a:ext cx="2466889"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Smooth upgrade process</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4117579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2031177"/>
          </a:xfrm>
        </p:spPr>
        <p:txBody>
          <a:bodyPr/>
          <a:lstStyle/>
          <a:p>
            <a:r>
              <a:rPr lang="en-US" sz="1800" dirty="0" smtClean="0">
                <a:sym typeface="Huawei Sans" panose="020C0503030203020204" pitchFamily="34" charset="0"/>
              </a:rPr>
              <a:t>A stack supports inter-device link aggregation, which allows physical interfaces on different member switches to bundle into an Eth-Trunk interface.</a:t>
            </a:r>
            <a:endParaRPr lang="en-US" altLang="zh-CN" sz="1800" dirty="0" smtClean="0">
              <a:sym typeface="Huawei Sans" panose="020C0503030203020204" pitchFamily="34" charset="0"/>
            </a:endParaRPr>
          </a:p>
          <a:p>
            <a:r>
              <a:rPr lang="en-US" sz="1800" dirty="0" smtClean="0">
                <a:sym typeface="Huawei Sans" panose="020C0503030203020204" pitchFamily="34" charset="0"/>
              </a:rPr>
              <a:t>If a member link of an Eth-Trunk or a member switch fails, traffic on this link or switch can be distributed to other member links through the stack cables connecting member switches. Inter-device link aggregation implements link and device backup and ensures reliable data transmission.</a:t>
            </a:r>
            <a:endParaRPr 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Inter-device Link Aggregation (1)</a:t>
            </a:r>
            <a:endParaRPr lang="en-US" altLang="zh-CN" dirty="0">
              <a:sym typeface="Huawei Sans" panose="020C0503030203020204" pitchFamily="34" charset="0"/>
            </a:endParaRPr>
          </a:p>
        </p:txBody>
      </p:sp>
      <p:sp>
        <p:nvSpPr>
          <p:cNvPr id="4" name="圆角矩形 3"/>
          <p:cNvSpPr/>
          <p:nvPr/>
        </p:nvSpPr>
        <p:spPr bwMode="gray">
          <a:xfrm>
            <a:off x="3788006" y="4202508"/>
            <a:ext cx="4174715"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594437" y="410443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9" idx="3"/>
            <a:endCxn id="10" idx="1"/>
          </p:cNvCxnSpPr>
          <p:nvPr/>
        </p:nvCxnSpPr>
        <p:spPr bwMode="ltGray">
          <a:xfrm>
            <a:off x="4939817" y="4580389"/>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00028" y="4359076"/>
            <a:ext cx="539789" cy="442627"/>
          </a:xfrm>
          <a:prstGeom prst="rect">
            <a:avLst/>
          </a:prstGeom>
          <a:noFill/>
          <a:ln>
            <a:noFill/>
          </a:ln>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19935" y="4359076"/>
            <a:ext cx="539789" cy="442627"/>
          </a:xfrm>
          <a:prstGeom prst="rect">
            <a:avLst/>
          </a:prstGeom>
          <a:noFill/>
          <a:ln>
            <a:noFill/>
          </a:ln>
        </p:spPr>
      </p:pic>
      <p:sp>
        <p:nvSpPr>
          <p:cNvPr id="11" name="文本框 10"/>
          <p:cNvSpPr txBox="1"/>
          <p:nvPr/>
        </p:nvSpPr>
        <p:spPr bwMode="gray">
          <a:xfrm>
            <a:off x="3966793" y="467139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9" idx="2"/>
            <a:endCxn id="14" idx="1"/>
          </p:cNvCxnSpPr>
          <p:nvPr/>
        </p:nvCxnSpPr>
        <p:spPr bwMode="gray">
          <a:xfrm>
            <a:off x="4669922" y="4801703"/>
            <a:ext cx="924515"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2"/>
            <a:endCxn id="14" idx="3"/>
          </p:cNvCxnSpPr>
          <p:nvPr/>
        </p:nvCxnSpPr>
        <p:spPr bwMode="gray">
          <a:xfrm flipH="1">
            <a:off x="6134226" y="4801703"/>
            <a:ext cx="955604"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4437" y="5323278"/>
            <a:ext cx="539789" cy="442627"/>
          </a:xfrm>
          <a:prstGeom prst="rect">
            <a:avLst/>
          </a:prstGeom>
          <a:noFill/>
          <a:ln>
            <a:noFill/>
          </a:ln>
        </p:spPr>
      </p:pic>
      <p:sp>
        <p:nvSpPr>
          <p:cNvPr id="15" name="文本框 14"/>
          <p:cNvSpPr txBox="1"/>
          <p:nvPr/>
        </p:nvSpPr>
        <p:spPr bwMode="gray">
          <a:xfrm>
            <a:off x="7263275" y="467139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4437" y="3359295"/>
            <a:ext cx="539789" cy="442627"/>
          </a:xfrm>
          <a:prstGeom prst="rect">
            <a:avLst/>
          </a:prstGeom>
          <a:noFill/>
          <a:ln>
            <a:noFill/>
          </a:ln>
        </p:spPr>
      </p:pic>
      <p:cxnSp>
        <p:nvCxnSpPr>
          <p:cNvPr id="17" name="直接连接符 16"/>
          <p:cNvCxnSpPr>
            <a:stCxn id="9" idx="0"/>
            <a:endCxn id="16" idx="1"/>
          </p:cNvCxnSpPr>
          <p:nvPr/>
        </p:nvCxnSpPr>
        <p:spPr bwMode="gray">
          <a:xfrm flipV="1">
            <a:off x="4669922" y="3580609"/>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16" idx="3"/>
          </p:cNvCxnSpPr>
          <p:nvPr/>
        </p:nvCxnSpPr>
        <p:spPr bwMode="gray">
          <a:xfrm flipH="1" flipV="1">
            <a:off x="6134226" y="3580609"/>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bwMode="gray">
          <a:xfrm rot="5400000">
            <a:off x="5769559" y="3024102"/>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p:cNvSpPr/>
          <p:nvPr/>
        </p:nvSpPr>
        <p:spPr bwMode="gray">
          <a:xfrm rot="5400000">
            <a:off x="2604271" y="3102675"/>
            <a:ext cx="187973" cy="622968"/>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p:nvPr/>
        </p:nvSpPr>
        <p:spPr bwMode="gray">
          <a:xfrm rot="5400000">
            <a:off x="5769559" y="4148442"/>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77"/>
          <p:cNvSpPr txBox="1"/>
          <p:nvPr/>
        </p:nvSpPr>
        <p:spPr bwMode="gray">
          <a:xfrm>
            <a:off x="3058776" y="3267710"/>
            <a:ext cx="1390202" cy="316227"/>
          </a:xfrm>
          <a:prstGeom prst="rect">
            <a:avLst/>
          </a:prstGeom>
          <a:noFill/>
          <a:ln w="9525">
            <a:noFill/>
            <a:miter lim="800000"/>
            <a:headEnd/>
            <a:tailEnd/>
          </a:ln>
        </p:spPr>
        <p:txBody>
          <a:bodyPr wrap="square" lIns="99902" tIns="49946" rIns="99902" bIns="49946" rtlCol="0">
            <a:spAutoFit/>
          </a:bodyPr>
          <a:lstStyle/>
          <a:p>
            <a:pP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5" name="直接箭头连接符 24"/>
          <p:cNvCxnSpPr/>
          <p:nvPr/>
        </p:nvCxnSpPr>
        <p:spPr bwMode="gray">
          <a:xfrm flipH="1" flipV="1">
            <a:off x="4600100" y="5019125"/>
            <a:ext cx="622963" cy="500577"/>
          </a:xfrm>
          <a:prstGeom prst="straightConnector1">
            <a:avLst/>
          </a:prstGeom>
          <a:ln w="28575">
            <a:solidFill>
              <a:srgbClr val="8BC9A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4600100" y="3555842"/>
            <a:ext cx="607299" cy="548597"/>
          </a:xfrm>
          <a:prstGeom prst="straightConnector1">
            <a:avLst/>
          </a:prstGeom>
          <a:ln w="28575">
            <a:solidFill>
              <a:srgbClr val="8BC9A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flipV="1">
            <a:off x="6511542" y="5114733"/>
            <a:ext cx="616787" cy="479495"/>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bwMode="gray">
          <a:xfrm flipH="1" flipV="1">
            <a:off x="6496224" y="3547035"/>
            <a:ext cx="622963" cy="50057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3" name="文本占位符 2"/>
          <p:cNvSpPr txBox="1">
            <a:spLocks/>
          </p:cNvSpPr>
          <p:nvPr/>
        </p:nvSpPr>
        <p:spPr bwMode="gray">
          <a:xfrm>
            <a:off x="1838325" y="5841901"/>
            <a:ext cx="8115300"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Data forwarding paths when links and stacked devices are operating normally</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995496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Inter-device Link Aggregation (2)</a:t>
            </a:r>
            <a:endParaRPr lang="en-US" altLang="zh-CN" dirty="0">
              <a:sym typeface="Huawei Sans" panose="020C0503030203020204" pitchFamily="34" charset="0"/>
            </a:endParaRPr>
          </a:p>
        </p:txBody>
      </p:sp>
      <p:sp>
        <p:nvSpPr>
          <p:cNvPr id="22" name="椭圆 21"/>
          <p:cNvSpPr/>
          <p:nvPr/>
        </p:nvSpPr>
        <p:spPr bwMode="gray">
          <a:xfrm rot="5400000">
            <a:off x="699349" y="1795555"/>
            <a:ext cx="187973" cy="622968"/>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77"/>
          <p:cNvSpPr txBox="1"/>
          <p:nvPr/>
        </p:nvSpPr>
        <p:spPr bwMode="gray">
          <a:xfrm>
            <a:off x="1153854" y="1960590"/>
            <a:ext cx="1390202" cy="316227"/>
          </a:xfrm>
          <a:prstGeom prst="rect">
            <a:avLst/>
          </a:prstGeom>
          <a:noFill/>
          <a:ln w="9525">
            <a:noFill/>
            <a:miter lim="800000"/>
            <a:headEnd/>
            <a:tailEnd/>
          </a:ln>
        </p:spPr>
        <p:txBody>
          <a:bodyPr wrap="square" lIns="99902" tIns="49946" rIns="99902" bIns="49946" rtlCol="0">
            <a:spAutoFit/>
          </a:bodyPr>
          <a:lstStyle/>
          <a:p>
            <a:pP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 name="圆角矩形 3"/>
          <p:cNvSpPr/>
          <p:nvPr/>
        </p:nvSpPr>
        <p:spPr bwMode="gray">
          <a:xfrm>
            <a:off x="6498925" y="3298220"/>
            <a:ext cx="4038936"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8239752" y="320893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9" idx="3"/>
            <a:endCxn id="10" idx="1"/>
          </p:cNvCxnSpPr>
          <p:nvPr/>
        </p:nvCxnSpPr>
        <p:spPr bwMode="ltGray">
          <a:xfrm>
            <a:off x="7585132" y="3684889"/>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45342" y="3463576"/>
            <a:ext cx="539789" cy="442627"/>
          </a:xfrm>
          <a:prstGeom prst="rect">
            <a:avLst/>
          </a:prstGeom>
          <a:noFill/>
          <a:ln>
            <a:noFill/>
          </a:ln>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65250" y="3463576"/>
            <a:ext cx="539789" cy="442627"/>
          </a:xfrm>
          <a:prstGeom prst="rect">
            <a:avLst/>
          </a:prstGeom>
          <a:noFill/>
          <a:ln>
            <a:noFill/>
          </a:ln>
        </p:spPr>
      </p:pic>
      <p:sp>
        <p:nvSpPr>
          <p:cNvPr id="11" name="文本框 10"/>
          <p:cNvSpPr txBox="1"/>
          <p:nvPr/>
        </p:nvSpPr>
        <p:spPr bwMode="gray">
          <a:xfrm>
            <a:off x="6612108" y="377589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9" idx="2"/>
            <a:endCxn id="14" idx="1"/>
          </p:cNvCxnSpPr>
          <p:nvPr/>
        </p:nvCxnSpPr>
        <p:spPr bwMode="gray">
          <a:xfrm>
            <a:off x="7315237" y="3906203"/>
            <a:ext cx="924515"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2"/>
            <a:endCxn id="14" idx="3"/>
          </p:cNvCxnSpPr>
          <p:nvPr/>
        </p:nvCxnSpPr>
        <p:spPr bwMode="gray">
          <a:xfrm flipH="1">
            <a:off x="8779541" y="3906203"/>
            <a:ext cx="955604"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39752" y="4427778"/>
            <a:ext cx="539789" cy="442627"/>
          </a:xfrm>
          <a:prstGeom prst="rect">
            <a:avLst/>
          </a:prstGeom>
          <a:noFill/>
          <a:ln>
            <a:noFill/>
          </a:ln>
        </p:spPr>
      </p:pic>
      <p:sp>
        <p:nvSpPr>
          <p:cNvPr id="15" name="文本框 14"/>
          <p:cNvSpPr txBox="1"/>
          <p:nvPr/>
        </p:nvSpPr>
        <p:spPr bwMode="gray">
          <a:xfrm>
            <a:off x="9908590" y="377589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39752" y="2463795"/>
            <a:ext cx="539789" cy="442627"/>
          </a:xfrm>
          <a:prstGeom prst="rect">
            <a:avLst/>
          </a:prstGeom>
          <a:noFill/>
          <a:ln>
            <a:noFill/>
          </a:ln>
        </p:spPr>
      </p:pic>
      <p:cxnSp>
        <p:nvCxnSpPr>
          <p:cNvPr id="17" name="直接连接符 16"/>
          <p:cNvCxnSpPr>
            <a:stCxn id="9" idx="0"/>
            <a:endCxn id="16" idx="1"/>
          </p:cNvCxnSpPr>
          <p:nvPr/>
        </p:nvCxnSpPr>
        <p:spPr bwMode="gray">
          <a:xfrm flipV="1">
            <a:off x="7315237" y="2685109"/>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16" idx="3"/>
          </p:cNvCxnSpPr>
          <p:nvPr/>
        </p:nvCxnSpPr>
        <p:spPr bwMode="gray">
          <a:xfrm flipH="1" flipV="1">
            <a:off x="8779541" y="2685109"/>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bwMode="gray">
          <a:xfrm rot="5400000">
            <a:off x="8414874" y="2128601"/>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p:nvPr/>
        </p:nvSpPr>
        <p:spPr bwMode="gray">
          <a:xfrm rot="5400000">
            <a:off x="8414874" y="3252942"/>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箭头连接符 24"/>
          <p:cNvCxnSpPr/>
          <p:nvPr/>
        </p:nvCxnSpPr>
        <p:spPr bwMode="gray">
          <a:xfrm flipH="1" flipV="1">
            <a:off x="7245415" y="4123624"/>
            <a:ext cx="622963" cy="500577"/>
          </a:xfrm>
          <a:prstGeom prst="straightConnector1">
            <a:avLst/>
          </a:prstGeom>
          <a:ln w="28575">
            <a:solidFill>
              <a:srgbClr val="FFC00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7245415" y="2660342"/>
            <a:ext cx="607299" cy="54859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1" name="十字形 30"/>
          <p:cNvSpPr/>
          <p:nvPr/>
        </p:nvSpPr>
        <p:spPr bwMode="gray">
          <a:xfrm rot="2785165">
            <a:off x="9449183" y="3079667"/>
            <a:ext cx="314040" cy="314040"/>
          </a:xfrm>
          <a:prstGeom prst="plus">
            <a:avLst>
              <a:gd name="adj" fmla="val 39697"/>
            </a:avLst>
          </a:prstGeom>
          <a:solidFill>
            <a:srgbClr val="EC7061"/>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bwMode="gray">
          <a:xfrm flipV="1">
            <a:off x="9156856" y="4219233"/>
            <a:ext cx="616787" cy="479495"/>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bwMode="gray">
          <a:xfrm flipH="1">
            <a:off x="8081893" y="3862943"/>
            <a:ext cx="842708" cy="0"/>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flipV="1">
            <a:off x="7094292" y="2538062"/>
            <a:ext cx="607299" cy="548597"/>
          </a:xfrm>
          <a:prstGeom prst="straightConnector1">
            <a:avLst/>
          </a:prstGeom>
          <a:ln w="28575">
            <a:solidFill>
              <a:srgbClr val="FFC00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48" name="文本占位符 2"/>
          <p:cNvSpPr txBox="1">
            <a:spLocks/>
          </p:cNvSpPr>
          <p:nvPr/>
        </p:nvSpPr>
        <p:spPr bwMode="gray">
          <a:xfrm>
            <a:off x="5923285" y="5050048"/>
            <a:ext cx="5469976"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Data forwarding paths when a single uplink fails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1104820" y="3307008"/>
            <a:ext cx="4060404"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853519" y="3208938"/>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p:cNvCxnSpPr>
            <a:stCxn id="54" idx="3"/>
            <a:endCxn id="55" idx="1"/>
          </p:cNvCxnSpPr>
          <p:nvPr/>
        </p:nvCxnSpPr>
        <p:spPr bwMode="ltGray">
          <a:xfrm>
            <a:off x="2198899" y="3684889"/>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59109" y="3463576"/>
            <a:ext cx="539789" cy="442627"/>
          </a:xfrm>
          <a:prstGeom prst="rect">
            <a:avLst/>
          </a:prstGeom>
          <a:noFill/>
          <a:ln>
            <a:noFill/>
          </a:ln>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9017" y="3463576"/>
            <a:ext cx="539789" cy="442627"/>
          </a:xfrm>
          <a:prstGeom prst="rect">
            <a:avLst/>
          </a:prstGeom>
          <a:noFill/>
          <a:ln>
            <a:noFill/>
          </a:ln>
        </p:spPr>
      </p:pic>
      <p:sp>
        <p:nvSpPr>
          <p:cNvPr id="56" name="文本框 55"/>
          <p:cNvSpPr txBox="1"/>
          <p:nvPr/>
        </p:nvSpPr>
        <p:spPr bwMode="gray">
          <a:xfrm>
            <a:off x="1225875" y="377589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54" idx="2"/>
            <a:endCxn id="59" idx="1"/>
          </p:cNvCxnSpPr>
          <p:nvPr/>
        </p:nvCxnSpPr>
        <p:spPr bwMode="gray">
          <a:xfrm>
            <a:off x="1929004" y="3906203"/>
            <a:ext cx="924515"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5" idx="2"/>
            <a:endCxn id="59" idx="3"/>
          </p:cNvCxnSpPr>
          <p:nvPr/>
        </p:nvCxnSpPr>
        <p:spPr bwMode="gray">
          <a:xfrm flipH="1">
            <a:off x="3393308" y="3906203"/>
            <a:ext cx="955604"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53519" y="4427778"/>
            <a:ext cx="539789" cy="442627"/>
          </a:xfrm>
          <a:prstGeom prst="rect">
            <a:avLst/>
          </a:prstGeom>
          <a:noFill/>
          <a:ln>
            <a:noFill/>
          </a:ln>
        </p:spPr>
      </p:pic>
      <p:sp>
        <p:nvSpPr>
          <p:cNvPr id="60" name="文本框 59"/>
          <p:cNvSpPr txBox="1"/>
          <p:nvPr/>
        </p:nvSpPr>
        <p:spPr bwMode="gray">
          <a:xfrm>
            <a:off x="4522357" y="3775897"/>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53519" y="2463795"/>
            <a:ext cx="539789" cy="442627"/>
          </a:xfrm>
          <a:prstGeom prst="rect">
            <a:avLst/>
          </a:prstGeom>
          <a:noFill/>
          <a:ln>
            <a:noFill/>
          </a:ln>
        </p:spPr>
      </p:pic>
      <p:cxnSp>
        <p:nvCxnSpPr>
          <p:cNvPr id="62" name="直接连接符 61"/>
          <p:cNvCxnSpPr>
            <a:stCxn id="54" idx="0"/>
            <a:endCxn id="61" idx="1"/>
          </p:cNvCxnSpPr>
          <p:nvPr/>
        </p:nvCxnSpPr>
        <p:spPr bwMode="gray">
          <a:xfrm flipV="1">
            <a:off x="1929004" y="2685109"/>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5" idx="0"/>
            <a:endCxn id="61" idx="3"/>
          </p:cNvCxnSpPr>
          <p:nvPr/>
        </p:nvCxnSpPr>
        <p:spPr bwMode="gray">
          <a:xfrm flipH="1" flipV="1">
            <a:off x="3393308" y="2685109"/>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bwMode="gray">
          <a:xfrm rot="5400000">
            <a:off x="3028641" y="2128601"/>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p:nvPr/>
        </p:nvSpPr>
        <p:spPr bwMode="gray">
          <a:xfrm rot="5400000">
            <a:off x="3028641" y="3252942"/>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p:cNvCxnSpPr/>
          <p:nvPr/>
        </p:nvCxnSpPr>
        <p:spPr bwMode="gray">
          <a:xfrm flipH="1" flipV="1">
            <a:off x="1859182" y="4123624"/>
            <a:ext cx="622963" cy="50057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bwMode="gray">
          <a:xfrm flipV="1">
            <a:off x="1859182" y="2660342"/>
            <a:ext cx="607299" cy="54859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72" name="十字形 71"/>
          <p:cNvSpPr/>
          <p:nvPr/>
        </p:nvSpPr>
        <p:spPr bwMode="gray">
          <a:xfrm rot="2785165">
            <a:off x="4143989" y="3523652"/>
            <a:ext cx="314040" cy="314040"/>
          </a:xfrm>
          <a:prstGeom prst="plus">
            <a:avLst>
              <a:gd name="adj" fmla="val 39697"/>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9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p:cNvCxnSpPr/>
          <p:nvPr/>
        </p:nvCxnSpPr>
        <p:spPr bwMode="gray">
          <a:xfrm flipV="1">
            <a:off x="1708059" y="2538062"/>
            <a:ext cx="607299" cy="54859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76" name="文本占位符 2"/>
          <p:cNvSpPr txBox="1">
            <a:spLocks/>
          </p:cNvSpPr>
          <p:nvPr/>
        </p:nvSpPr>
        <p:spPr bwMode="gray">
          <a:xfrm>
            <a:off x="537052" y="5050048"/>
            <a:ext cx="5469976"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Data forwarding paths when a stack member fails</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p:cNvCxnSpPr/>
          <p:nvPr/>
        </p:nvCxnSpPr>
        <p:spPr bwMode="gray">
          <a:xfrm flipH="1" flipV="1">
            <a:off x="1716836" y="4230595"/>
            <a:ext cx="622963" cy="500577"/>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2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bwMode="gray">
          <a:xfrm rot="19370579">
            <a:off x="6132570" y="5150529"/>
            <a:ext cx="854139" cy="415863"/>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占位符 2"/>
          <p:cNvSpPr>
            <a:spLocks noGrp="1"/>
          </p:cNvSpPr>
          <p:nvPr>
            <p:ph type="body" sz="quarter" idx="10"/>
          </p:nvPr>
        </p:nvSpPr>
        <p:spPr bwMode="gray">
          <a:xfrm>
            <a:off x="451877" y="1242453"/>
            <a:ext cx="11306175" cy="2007245"/>
          </a:xfrm>
        </p:spPr>
        <p:txBody>
          <a:bodyPr/>
          <a:lstStyle/>
          <a:p>
            <a:pPr marL="0" indent="0">
              <a:buNone/>
            </a:pPr>
            <a:r>
              <a:rPr lang="en-US" sz="1800" dirty="0" smtClean="0">
                <a:sym typeface="Huawei Sans" panose="020C0503030203020204" pitchFamily="34" charset="0"/>
              </a:rPr>
              <a:t>Traffic is distributed to different member links of an Eth-Trunk based on traffic characteristics using the load balancing algorithm of link aggregation. For inter-device link aggregation, the outbound and inbound interfaces of packets may be on different member devices. In this case, traffic is forwarded through stack cables between stack members. This increases the load on stack cables and reduces the forwarding efficiency.</a:t>
            </a:r>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Local Preferential Forwarding (1)</a:t>
            </a:r>
            <a:endParaRPr lang="en-US" altLang="zh-CN" dirty="0">
              <a:sym typeface="Huawei Sans" panose="020C0503030203020204" pitchFamily="34" charset="0"/>
            </a:endParaRPr>
          </a:p>
        </p:txBody>
      </p:sp>
      <p:sp>
        <p:nvSpPr>
          <p:cNvPr id="4" name="圆角矩形 3"/>
          <p:cNvSpPr/>
          <p:nvPr/>
        </p:nvSpPr>
        <p:spPr bwMode="gray">
          <a:xfrm>
            <a:off x="3338529" y="4127274"/>
            <a:ext cx="4526010"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276179" y="4029205"/>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9" idx="3"/>
            <a:endCxn id="10" idx="1"/>
          </p:cNvCxnSpPr>
          <p:nvPr/>
        </p:nvCxnSpPr>
        <p:spPr bwMode="ltGray">
          <a:xfrm>
            <a:off x="4621558" y="4505155"/>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81769" y="4283842"/>
            <a:ext cx="539789" cy="442627"/>
          </a:xfrm>
          <a:prstGeom prst="rect">
            <a:avLst/>
          </a:prstGeom>
          <a:noFill/>
          <a:ln>
            <a:noFill/>
          </a:ln>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01677" y="4283842"/>
            <a:ext cx="539789" cy="442627"/>
          </a:xfrm>
          <a:prstGeom prst="rect">
            <a:avLst/>
          </a:prstGeom>
          <a:noFill/>
          <a:ln>
            <a:noFill/>
          </a:ln>
        </p:spPr>
      </p:pic>
      <p:sp>
        <p:nvSpPr>
          <p:cNvPr id="11" name="文本框 10"/>
          <p:cNvSpPr txBox="1"/>
          <p:nvPr/>
        </p:nvSpPr>
        <p:spPr bwMode="gray">
          <a:xfrm>
            <a:off x="3648535" y="4596163"/>
            <a:ext cx="525154" cy="272309"/>
          </a:xfrm>
          <a:prstGeom prst="roundRect">
            <a:avLst/>
          </a:prstGeom>
          <a:solidFill>
            <a:srgbClr val="FFD17D"/>
          </a:solidFill>
          <a:ln>
            <a:solidFill>
              <a:srgbClr val="FFD17D"/>
            </a:solidFill>
          </a:ln>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9" idx="2"/>
            <a:endCxn id="14" idx="1"/>
          </p:cNvCxnSpPr>
          <p:nvPr/>
        </p:nvCxnSpPr>
        <p:spPr bwMode="gray">
          <a:xfrm>
            <a:off x="4351663" y="4726469"/>
            <a:ext cx="924515"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2"/>
            <a:endCxn id="14" idx="3"/>
          </p:cNvCxnSpPr>
          <p:nvPr/>
        </p:nvCxnSpPr>
        <p:spPr bwMode="gray">
          <a:xfrm flipH="1">
            <a:off x="5815968" y="4726469"/>
            <a:ext cx="955604"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76178" y="5248044"/>
            <a:ext cx="539789" cy="442627"/>
          </a:xfrm>
          <a:prstGeom prst="rect">
            <a:avLst/>
          </a:prstGeom>
          <a:noFill/>
          <a:ln>
            <a:noFill/>
          </a:ln>
        </p:spPr>
      </p:pic>
      <p:sp>
        <p:nvSpPr>
          <p:cNvPr id="15" name="文本框 14"/>
          <p:cNvSpPr txBox="1"/>
          <p:nvPr/>
        </p:nvSpPr>
        <p:spPr bwMode="gray">
          <a:xfrm>
            <a:off x="6945017" y="4596163"/>
            <a:ext cx="525154" cy="272309"/>
          </a:xfrm>
          <a:prstGeom prst="roundRect">
            <a:avLst/>
          </a:prstGeom>
          <a:solidFill>
            <a:srgbClr val="FFD17D"/>
          </a:solidFill>
          <a:ln>
            <a:solidFill>
              <a:srgbClr val="FFD17D"/>
            </a:solidFill>
          </a:ln>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76178" y="3284061"/>
            <a:ext cx="539789" cy="442627"/>
          </a:xfrm>
          <a:prstGeom prst="rect">
            <a:avLst/>
          </a:prstGeom>
          <a:noFill/>
          <a:ln>
            <a:noFill/>
          </a:ln>
        </p:spPr>
      </p:pic>
      <p:cxnSp>
        <p:nvCxnSpPr>
          <p:cNvPr id="17" name="直接连接符 16"/>
          <p:cNvCxnSpPr>
            <a:stCxn id="9" idx="0"/>
            <a:endCxn id="16" idx="1"/>
          </p:cNvCxnSpPr>
          <p:nvPr/>
        </p:nvCxnSpPr>
        <p:spPr bwMode="gray">
          <a:xfrm flipV="1">
            <a:off x="4351663" y="3505375"/>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16" idx="3"/>
          </p:cNvCxnSpPr>
          <p:nvPr/>
        </p:nvCxnSpPr>
        <p:spPr bwMode="gray">
          <a:xfrm flipH="1" flipV="1">
            <a:off x="5815968" y="3505375"/>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bwMode="gray">
          <a:xfrm rot="5400000">
            <a:off x="5451301" y="2948868"/>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p:cNvSpPr/>
          <p:nvPr/>
        </p:nvSpPr>
        <p:spPr bwMode="gray">
          <a:xfrm rot="5400000">
            <a:off x="5451301" y="4073209"/>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p:cNvCxnSpPr/>
          <p:nvPr/>
        </p:nvCxnSpPr>
        <p:spPr bwMode="gray">
          <a:xfrm flipV="1">
            <a:off x="4281842" y="3480608"/>
            <a:ext cx="607299" cy="548597"/>
          </a:xfrm>
          <a:prstGeom prst="straightConnector1">
            <a:avLst/>
          </a:prstGeom>
          <a:ln w="28575">
            <a:solidFill>
              <a:srgbClr val="FFD17D"/>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6193283" y="5039499"/>
            <a:ext cx="616787" cy="479495"/>
          </a:xfrm>
          <a:prstGeom prst="straightConnector1">
            <a:avLst/>
          </a:prstGeom>
          <a:ln w="28575">
            <a:solidFill>
              <a:srgbClr val="FFD17D"/>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flipH="1">
            <a:off x="5118319" y="4683210"/>
            <a:ext cx="842708" cy="0"/>
          </a:xfrm>
          <a:prstGeom prst="straightConnector1">
            <a:avLst/>
          </a:prstGeom>
          <a:ln w="28575">
            <a:solidFill>
              <a:srgbClr val="FFD17D"/>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29" name="文本占位符 2"/>
          <p:cNvSpPr txBox="1">
            <a:spLocks/>
          </p:cNvSpPr>
          <p:nvPr/>
        </p:nvSpPr>
        <p:spPr bwMode="gray">
          <a:xfrm>
            <a:off x="2091825" y="5756058"/>
            <a:ext cx="6939700"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Load balancing among member links of an inter-device link aggregation</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箭头连接符 30"/>
          <p:cNvCxnSpPr/>
          <p:nvPr/>
        </p:nvCxnSpPr>
        <p:spPr bwMode="gray">
          <a:xfrm flipV="1">
            <a:off x="6299666" y="5161807"/>
            <a:ext cx="616787" cy="479495"/>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bwMode="gray">
          <a:xfrm flipH="1" flipV="1">
            <a:off x="6222210" y="3480608"/>
            <a:ext cx="643023" cy="523828"/>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9" name="文本占位符 2"/>
          <p:cNvSpPr txBox="1">
            <a:spLocks/>
          </p:cNvSpPr>
          <p:nvPr/>
        </p:nvSpPr>
        <p:spPr bwMode="gray">
          <a:xfrm>
            <a:off x="6543722" y="5409705"/>
            <a:ext cx="1320818"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20 </a:t>
            </a:r>
            <a:r>
              <a:rPr lang="en-US" sz="1399" dirty="0" err="1" smtClean="0">
                <a:latin typeface="Huawei Sans" panose="020C0503030203020204" pitchFamily="34" charset="0"/>
                <a:ea typeface="方正兰亭黑简体" panose="02000000000000000000" pitchFamily="2" charset="-122"/>
                <a:sym typeface="Huawei Sans" panose="020C0503030203020204" pitchFamily="34" charset="0"/>
              </a:rPr>
              <a:t>Gbit</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箭头连接符 32"/>
          <p:cNvCxnSpPr>
            <a:stCxn id="34" idx="2"/>
            <a:endCxn id="10" idx="0"/>
          </p:cNvCxnSpPr>
          <p:nvPr/>
        </p:nvCxnSpPr>
        <p:spPr bwMode="gray">
          <a:xfrm flipH="1">
            <a:off x="6771572" y="3766770"/>
            <a:ext cx="2380194" cy="517072"/>
          </a:xfrm>
          <a:prstGeom prst="straightConnector1">
            <a:avLst/>
          </a:prstGeom>
          <a:noFill/>
          <a:ln w="28575" cap="flat" cmpd="sng" algn="ctr">
            <a:solidFill>
              <a:srgbClr val="FFD17D"/>
            </a:solidFill>
            <a:prstDash val="solid"/>
            <a:miter lim="800000"/>
            <a:tailEnd type="triangle"/>
          </a:ln>
          <a:effectLst/>
        </p:spPr>
      </p:cxnSp>
      <p:sp>
        <p:nvSpPr>
          <p:cNvPr id="34" name="圆角矩形 33"/>
          <p:cNvSpPr/>
          <p:nvPr/>
        </p:nvSpPr>
        <p:spPr bwMode="gray">
          <a:xfrm>
            <a:off x="6711149" y="2811667"/>
            <a:ext cx="4881233" cy="95510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Example: The bandwidth of stack cables between member switches is 10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Gbit</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/s, and the inter-device traffic rate is 10 </a:t>
            </a:r>
            <a:r>
              <a:rPr lang="en-US" sz="1400" dirty="0" err="1"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Gbit</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/s, so the load on stack cables is too heavy.</a:t>
            </a:r>
            <a:endPar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444170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2"/>
          <p:cNvSpPr>
            <a:spLocks noGrp="1"/>
          </p:cNvSpPr>
          <p:nvPr>
            <p:ph type="body" sz="quarter" idx="10"/>
          </p:nvPr>
        </p:nvSpPr>
        <p:spPr bwMode="gray">
          <a:xfrm>
            <a:off x="451877" y="1242453"/>
            <a:ext cx="11306175" cy="1576399"/>
          </a:xfrm>
        </p:spPr>
        <p:txBody>
          <a:bodyPr/>
          <a:lstStyle/>
          <a:p>
            <a:pPr marL="0" indent="0">
              <a:buNone/>
            </a:pPr>
            <a:r>
              <a:rPr lang="en-US" sz="1800" dirty="0" smtClean="0">
                <a:sym typeface="Huawei Sans" panose="020C0503030203020204" pitchFamily="34" charset="0"/>
              </a:rPr>
              <a:t>To improve the forwarding efficiency and reduce the load on stack cables, you can enable the local preferential forwarding function on a switch. This function allows traffic reaching the local switch to be preferentially forwarded through a local interface. If the local device has no outbound interface or all outbound interfaces fail, traffic is forwarded through an interface on the other member switch.</a:t>
            </a:r>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Local Preferential Forwarding (2)</a:t>
            </a:r>
            <a:endParaRPr lang="en-US" altLang="zh-CN" dirty="0">
              <a:sym typeface="Huawei Sans" panose="020C0503030203020204" pitchFamily="34" charset="0"/>
            </a:endParaRPr>
          </a:p>
        </p:txBody>
      </p:sp>
      <p:sp>
        <p:nvSpPr>
          <p:cNvPr id="4" name="圆角矩形 3"/>
          <p:cNvSpPr/>
          <p:nvPr/>
        </p:nvSpPr>
        <p:spPr bwMode="gray">
          <a:xfrm>
            <a:off x="3686261" y="4097844"/>
            <a:ext cx="4526010" cy="826560"/>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623911" y="3999774"/>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9" idx="3"/>
            <a:endCxn id="10" idx="1"/>
          </p:cNvCxnSpPr>
          <p:nvPr/>
        </p:nvCxnSpPr>
        <p:spPr bwMode="ltGray">
          <a:xfrm>
            <a:off x="4969290" y="4475724"/>
            <a:ext cx="188011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29501" y="4254411"/>
            <a:ext cx="539789" cy="442627"/>
          </a:xfrm>
          <a:prstGeom prst="rect">
            <a:avLst/>
          </a:prstGeom>
          <a:noFill/>
          <a:ln>
            <a:noFill/>
          </a:ln>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49409" y="4254411"/>
            <a:ext cx="539789" cy="442627"/>
          </a:xfrm>
          <a:prstGeom prst="rect">
            <a:avLst/>
          </a:prstGeom>
          <a:noFill/>
          <a:ln>
            <a:noFill/>
          </a:ln>
        </p:spPr>
      </p:pic>
      <p:sp>
        <p:nvSpPr>
          <p:cNvPr id="11" name="文本框 10"/>
          <p:cNvSpPr txBox="1"/>
          <p:nvPr/>
        </p:nvSpPr>
        <p:spPr bwMode="gray">
          <a:xfrm>
            <a:off x="3996267" y="4566732"/>
            <a:ext cx="525154" cy="272309"/>
          </a:xfrm>
          <a:prstGeom prst="roundRect">
            <a:avLst/>
          </a:prstGeom>
          <a:solidFill>
            <a:srgbClr val="FFD17D"/>
          </a:solidFill>
        </p:spPr>
        <p:txBody>
          <a:bodyPr wrap="none" lIns="0" tIns="0" rIns="0" bIns="0" rtlCol="0" anchor="ctr" anchorCtr="0">
            <a:noAutofit/>
          </a:bodyPr>
          <a:lstStyle>
            <a:defPPr>
              <a:defRPr lang="en-US"/>
            </a:defPPr>
            <a:lvl1pPr algn="ctr">
              <a:defRPr sz="1399" b="1">
                <a:latin typeface="Arial" panose="020C0503030203020204" pitchFamily="34" charset="0"/>
                <a:ea typeface="方正兰亭黑简体" panose="02000000000000000000" pitchFamily="2" charset="-122"/>
              </a:defRPr>
            </a:lvl1pPr>
          </a:lstStyle>
          <a:p>
            <a:pPr fontAlgn="ctr"/>
            <a:r>
              <a:rPr lang="en-US" sz="900" dirty="0" smtClean="0">
                <a:latin typeface="Huawei Sans" panose="020C0503030203020204" pitchFamily="34" charset="0"/>
                <a:sym typeface="Huawei Sans" panose="020C0503030203020204" pitchFamily="34" charset="0"/>
              </a:rPr>
              <a:t>Master</a:t>
            </a:r>
            <a:endParaRPr lang="en-US" sz="900" dirty="0">
              <a:latin typeface="Huawei Sans" panose="020C0503030203020204" pitchFamily="34" charset="0"/>
              <a:sym typeface="Huawei Sans" panose="020C0503030203020204" pitchFamily="34" charset="0"/>
            </a:endParaRPr>
          </a:p>
        </p:txBody>
      </p:sp>
      <p:cxnSp>
        <p:nvCxnSpPr>
          <p:cNvPr id="12" name="直接连接符 11"/>
          <p:cNvCxnSpPr>
            <a:stCxn id="9" idx="2"/>
            <a:endCxn id="14" idx="1"/>
          </p:cNvCxnSpPr>
          <p:nvPr/>
        </p:nvCxnSpPr>
        <p:spPr bwMode="gray">
          <a:xfrm>
            <a:off x="4699395" y="4697038"/>
            <a:ext cx="924515"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2"/>
            <a:endCxn id="14" idx="3"/>
          </p:cNvCxnSpPr>
          <p:nvPr/>
        </p:nvCxnSpPr>
        <p:spPr bwMode="gray">
          <a:xfrm flipH="1">
            <a:off x="6163700" y="4697038"/>
            <a:ext cx="955604" cy="742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3910" y="5218613"/>
            <a:ext cx="539789" cy="442627"/>
          </a:xfrm>
          <a:prstGeom prst="rect">
            <a:avLst/>
          </a:prstGeom>
          <a:noFill/>
          <a:ln>
            <a:noFill/>
          </a:ln>
        </p:spPr>
      </p:pic>
      <p:sp>
        <p:nvSpPr>
          <p:cNvPr id="15" name="文本框 14"/>
          <p:cNvSpPr txBox="1"/>
          <p:nvPr/>
        </p:nvSpPr>
        <p:spPr bwMode="gray">
          <a:xfrm>
            <a:off x="7292749" y="4566732"/>
            <a:ext cx="525154" cy="272309"/>
          </a:xfrm>
          <a:prstGeom prst="roundRect">
            <a:avLst/>
          </a:prstGeom>
          <a:solidFill>
            <a:srgbClr val="FFD17D"/>
          </a:solidFill>
        </p:spPr>
        <p:txBody>
          <a:bodyPr wrap="none" lIns="0" tIns="0" rIns="0" bIns="0" rtlCol="0" anchor="ctr" anchorCtr="0">
            <a:noAutofit/>
          </a:bodyPr>
          <a:lstStyle>
            <a:defPPr>
              <a:defRPr lang="en-US"/>
            </a:defPPr>
            <a:lvl1pPr algn="ctr">
              <a:defRPr sz="1399" b="1">
                <a:latin typeface="Arial" panose="020C0503030203020204" pitchFamily="34" charset="0"/>
                <a:ea typeface="方正兰亭黑简体" panose="02000000000000000000" pitchFamily="2" charset="-122"/>
              </a:defRPr>
            </a:lvl1pPr>
          </a:lstStyle>
          <a:p>
            <a:pPr fontAlgn="ctr"/>
            <a:r>
              <a:rPr lang="en-US" sz="900" dirty="0" smtClean="0">
                <a:latin typeface="Huawei Sans" panose="020C0503030203020204" pitchFamily="34" charset="0"/>
                <a:sym typeface="Huawei Sans" panose="020C0503030203020204" pitchFamily="34" charset="0"/>
              </a:rPr>
              <a:t>Standby</a:t>
            </a:r>
            <a:endParaRPr lang="en-US" sz="900" dirty="0">
              <a:latin typeface="Huawei Sans" panose="020C0503030203020204" pitchFamily="34" charset="0"/>
              <a:sym typeface="Huawei Sans" panose="020C0503030203020204" pitchFamily="34" charset="0"/>
            </a:endParaRP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3910" y="3254631"/>
            <a:ext cx="539789" cy="442627"/>
          </a:xfrm>
          <a:prstGeom prst="rect">
            <a:avLst/>
          </a:prstGeom>
          <a:noFill/>
          <a:ln>
            <a:noFill/>
          </a:ln>
        </p:spPr>
      </p:pic>
      <p:cxnSp>
        <p:nvCxnSpPr>
          <p:cNvPr id="17" name="直接连接符 16"/>
          <p:cNvCxnSpPr>
            <a:stCxn id="9" idx="0"/>
            <a:endCxn id="16" idx="1"/>
          </p:cNvCxnSpPr>
          <p:nvPr/>
        </p:nvCxnSpPr>
        <p:spPr bwMode="gray">
          <a:xfrm flipV="1">
            <a:off x="4699395" y="3475944"/>
            <a:ext cx="924515"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16" idx="3"/>
          </p:cNvCxnSpPr>
          <p:nvPr/>
        </p:nvCxnSpPr>
        <p:spPr bwMode="gray">
          <a:xfrm flipH="1" flipV="1">
            <a:off x="6163700" y="3475944"/>
            <a:ext cx="955604" cy="778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bwMode="gray">
          <a:xfrm rot="5400000">
            <a:off x="5799033" y="2919437"/>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p:cNvSpPr/>
          <p:nvPr/>
        </p:nvSpPr>
        <p:spPr bwMode="gray">
          <a:xfrm rot="5400000">
            <a:off x="5799033" y="4043778"/>
            <a:ext cx="187973" cy="186354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p:cNvCxnSpPr/>
          <p:nvPr/>
        </p:nvCxnSpPr>
        <p:spPr bwMode="gray">
          <a:xfrm flipV="1">
            <a:off x="4629574" y="3451177"/>
            <a:ext cx="607299" cy="548597"/>
          </a:xfrm>
          <a:prstGeom prst="straightConnector1">
            <a:avLst/>
          </a:prstGeom>
          <a:ln w="28575">
            <a:solidFill>
              <a:srgbClr val="FFD17D"/>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6541015" y="4987901"/>
            <a:ext cx="616787" cy="479495"/>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29" name="文本占位符 2"/>
          <p:cNvSpPr txBox="1">
            <a:spLocks/>
          </p:cNvSpPr>
          <p:nvPr/>
        </p:nvSpPr>
        <p:spPr bwMode="gray">
          <a:xfrm>
            <a:off x="3307444" y="5726628"/>
            <a:ext cx="5469976"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Local preferential forwarding</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箭头连接符 31"/>
          <p:cNvCxnSpPr/>
          <p:nvPr/>
        </p:nvCxnSpPr>
        <p:spPr bwMode="gray">
          <a:xfrm flipH="1" flipV="1">
            <a:off x="6569942" y="3451177"/>
            <a:ext cx="643023" cy="523828"/>
          </a:xfrm>
          <a:prstGeom prst="straightConnector1">
            <a:avLst/>
          </a:prstGeom>
          <a:ln w="28575">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bwMode="gray">
          <a:xfrm flipH="1" flipV="1">
            <a:off x="4629574" y="4965736"/>
            <a:ext cx="643023" cy="523828"/>
          </a:xfrm>
          <a:prstGeom prst="straightConnector1">
            <a:avLst/>
          </a:prstGeom>
          <a:ln w="28575">
            <a:solidFill>
              <a:srgbClr val="FFD17D"/>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68717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456834" indent="-456834" fontAlgn="ct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Stack and CSS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6834" indent="-456834" fontAlgn="ctr"/>
            <a:r>
              <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Implementation of S</a:t>
            </a: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tack</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altLang="zh-CN" b="1" smtClean="0">
                <a:latin typeface="Huawei Sans" panose="020C0503030203020204" pitchFamily="34" charset="0"/>
                <a:ea typeface="方正兰亭黑简体" panose="02000000000000000000" pitchFamily="2" charset="-122"/>
                <a:sym typeface="Huawei Sans" panose="020C0503030203020204" pitchFamily="34" charset="0"/>
              </a:rPr>
              <a:t>Implementation of CSS</a:t>
            </a:r>
          </a:p>
          <a:p>
            <a:pPr marL="456834" indent="-456834" fontAlgn="ct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Configuration</a:t>
            </a:r>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5957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xfrm>
            <a:off x="451877" y="1242453"/>
            <a:ext cx="11306175" cy="2247722"/>
          </a:xfrm>
        </p:spPr>
        <p:txBody>
          <a:bodyPr/>
          <a:lstStyle/>
          <a:p>
            <a:r>
              <a:rPr lang="en-US" sz="1800" dirty="0" smtClean="0">
                <a:sym typeface="Huawei Sans" panose="020C0503030203020204" pitchFamily="34" charset="0"/>
              </a:rPr>
              <a:t>A cluster switch system (CSS) combines two clustering-capable switches into a single logical switch. A CSS is also called a cluster.</a:t>
            </a:r>
            <a:endParaRPr lang="en-US" altLang="zh-CN" sz="1800" dirty="0" smtClean="0">
              <a:sym typeface="Huawei Sans" panose="020C0503030203020204" pitchFamily="34" charset="0"/>
            </a:endParaRPr>
          </a:p>
          <a:p>
            <a:r>
              <a:rPr lang="en-US" sz="1800" dirty="0" smtClean="0">
                <a:sym typeface="Huawei Sans" panose="020C0503030203020204" pitchFamily="34" charset="0"/>
              </a:rPr>
              <a:t>CSS and stack are different only in their names and implementations, but they are actually the same function. CSS is used on modular switches, whereas stack is used on fixed switches.</a:t>
            </a:r>
            <a:endParaRPr lang="en-US" altLang="zh-CN" sz="1800" dirty="0" smtClean="0">
              <a:sym typeface="Huawei Sans" panose="020C0503030203020204" pitchFamily="34" charset="0"/>
            </a:endParaRPr>
          </a:p>
          <a:p>
            <a:r>
              <a:rPr lang="en-US" sz="1800" dirty="0" smtClean="0">
                <a:sym typeface="Huawei Sans" panose="020C0503030203020204" pitchFamily="34" charset="0"/>
              </a:rPr>
              <a:t>The following mainly describes the peculiarities of CSS compared with stack.</a:t>
            </a:r>
            <a:endParaRPr lang="en-US" altLang="zh-CN" sz="1800" dirty="0">
              <a:sym typeface="Huawei Sans" panose="020C0503030203020204" pitchFamily="34" charset="0"/>
            </a:endParaRPr>
          </a:p>
        </p:txBody>
      </p:sp>
      <p:sp>
        <p:nvSpPr>
          <p:cNvPr id="4" name="标题 3"/>
          <p:cNvSpPr>
            <a:spLocks noGrp="1"/>
          </p:cNvSpPr>
          <p:nvPr>
            <p:ph type="title"/>
          </p:nvPr>
        </p:nvSpPr>
        <p:spPr bwMode="gray"/>
        <p:txBody>
          <a:bodyPr/>
          <a:lstStyle/>
          <a:p>
            <a:r>
              <a:rPr lang="en-US" smtClean="0">
                <a:sym typeface="Huawei Sans" panose="020C0503030203020204" pitchFamily="34" charset="0"/>
              </a:rPr>
              <a:t>Introduction to CSS</a:t>
            </a:r>
            <a:endParaRPr lang="en-US" dirty="0">
              <a:sym typeface="Huawei Sans" panose="020C0503030203020204" pitchFamily="34" charset="0"/>
            </a:endParaRPr>
          </a:p>
        </p:txBody>
      </p:sp>
      <p:sp>
        <p:nvSpPr>
          <p:cNvPr id="83" name="圆角矩形 82"/>
          <p:cNvSpPr>
            <a:spLocks/>
          </p:cNvSpPr>
          <p:nvPr/>
        </p:nvSpPr>
        <p:spPr bwMode="gray">
          <a:xfrm>
            <a:off x="4600876" y="3766019"/>
            <a:ext cx="2742055" cy="1119895"/>
          </a:xfrm>
          <a:prstGeom prst="roundRect">
            <a:avLst>
              <a:gd name="adj" fmla="val 902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Switches in a CSS appear as a logical switch. They have a unified control plane and are managed in a unified manner.</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a:spLocks/>
          </p:cNvSpPr>
          <p:nvPr/>
        </p:nvSpPr>
        <p:spPr bwMode="gray">
          <a:xfrm>
            <a:off x="1371597" y="3766019"/>
            <a:ext cx="3059928" cy="1119895"/>
          </a:xfrm>
          <a:prstGeom prst="roundRect">
            <a:avLst>
              <a:gd name="adj" fmla="val 902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Physical switches in a CSS use a unified forwarding plane, and share and synchronize forwarding information in real time. </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a:spLocks/>
          </p:cNvSpPr>
          <p:nvPr/>
        </p:nvSpPr>
        <p:spPr bwMode="gray">
          <a:xfrm>
            <a:off x="7512284" y="3766018"/>
            <a:ext cx="3290696" cy="1119896"/>
          </a:xfrm>
          <a:prstGeom prst="roundRect">
            <a:avLst>
              <a:gd name="adj" fmla="val 902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Links between physical switches in a CSS are bundled into a single Eth-Trunk for interconnection with downstream devices.</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5003074" y="5640644"/>
            <a:ext cx="2194560" cy="531555"/>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Characteristics of CSS</a:t>
            </a:r>
            <a:endParaRPr lang="en-US" sz="16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任意多边形 2"/>
          <p:cNvSpPr/>
          <p:nvPr/>
        </p:nvSpPr>
        <p:spPr bwMode="gray">
          <a:xfrm>
            <a:off x="1371598" y="4971447"/>
            <a:ext cx="9339942" cy="609362"/>
          </a:xfrm>
          <a:custGeom>
            <a:avLst/>
            <a:gdLst>
              <a:gd name="connsiteX0" fmla="*/ 0 w 8267700"/>
              <a:gd name="connsiteY0" fmla="*/ 0 h 609600"/>
              <a:gd name="connsiteX1" fmla="*/ 8267700 w 8267700"/>
              <a:gd name="connsiteY1" fmla="*/ 0 h 609600"/>
              <a:gd name="connsiteX2" fmla="*/ 5219700 w 8267700"/>
              <a:gd name="connsiteY2" fmla="*/ 609600 h 609600"/>
              <a:gd name="connsiteX3" fmla="*/ 3171825 w 8267700"/>
              <a:gd name="connsiteY3" fmla="*/ 609600 h 609600"/>
              <a:gd name="connsiteX4" fmla="*/ 0 w 8267700"/>
              <a:gd name="connsiteY4" fmla="*/ 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700" h="609600">
                <a:moveTo>
                  <a:pt x="0" y="0"/>
                </a:moveTo>
                <a:lnTo>
                  <a:pt x="8267700" y="0"/>
                </a:lnTo>
                <a:lnTo>
                  <a:pt x="5219700" y="609600"/>
                </a:lnTo>
                <a:lnTo>
                  <a:pt x="3171825" y="609600"/>
                </a:lnTo>
                <a:lnTo>
                  <a:pt x="0" y="0"/>
                </a:lnTo>
                <a:close/>
              </a:path>
            </a:pathLst>
          </a:custGeom>
          <a:gradFill flip="none" rotWithShape="1">
            <a:gsLst>
              <a:gs pos="0">
                <a:srgbClr val="00B0F0"/>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96323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sym typeface="Huawei Sans" panose="020C0503030203020204" pitchFamily="34" charset="0"/>
              </a:rPr>
              <a:t>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basic concepts involved in stack and CSS.</a:t>
            </a:r>
            <a:endParaRPr lang="en-US" altLang="zh-CN" smtClean="0">
              <a:sym typeface="Huawei Sans" panose="020C0503030203020204" pitchFamily="34" charset="0"/>
            </a:endParaRPr>
          </a:p>
          <a:p>
            <a:pPr lvl="1"/>
            <a:r>
              <a:rPr lang="en-US" altLang="zh-CN" smtClean="0">
                <a:sym typeface="Huawei Sans" panose="020C0503030203020204" pitchFamily="34" charset="0"/>
              </a:rPr>
              <a:t>Learn about </a:t>
            </a:r>
            <a:r>
              <a:rPr lang="en-US" smtClean="0">
                <a:sym typeface="Huawei Sans" panose="020C0503030203020204" pitchFamily="34" charset="0"/>
              </a:rPr>
              <a:t>the process of setting up a stack and CSS.</a:t>
            </a:r>
            <a:endParaRPr lang="en-US" altLang="zh-CN" smtClean="0">
              <a:sym typeface="Huawei Sans" panose="020C0503030203020204" pitchFamily="34" charset="0"/>
            </a:endParaRPr>
          </a:p>
          <a:p>
            <a:pPr lvl="1"/>
            <a:r>
              <a:rPr lang="en-US" smtClean="0">
                <a:sym typeface="Huawei Sans" panose="020C0503030203020204" pitchFamily="34" charset="0"/>
              </a:rPr>
              <a:t>Understand the MAD mechanism of stack and CSS.</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11767728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3572277"/>
          </a:xfrm>
        </p:spPr>
        <p:txBody>
          <a:bodyPr/>
          <a:lstStyle/>
          <a:p>
            <a:r>
              <a:rPr lang="en-US" altLang="zh-CN" sz="1800" smtClean="0">
                <a:sym typeface="Huawei Sans" panose="020C0503030203020204" pitchFamily="34" charset="0"/>
              </a:rPr>
              <a:t>Switches in a CSS are CSS members. Every CSS member plays one the following roles:</a:t>
            </a:r>
          </a:p>
          <a:p>
            <a:pPr lvl="1"/>
            <a:r>
              <a:rPr lang="en-US" altLang="zh-CN" sz="1600" smtClean="0">
                <a:sym typeface="Huawei Sans" panose="020C0503030203020204" pitchFamily="34" charset="0"/>
              </a:rPr>
              <a:t>Master switch: manages the CSS.</a:t>
            </a:r>
          </a:p>
          <a:p>
            <a:pPr lvl="1"/>
            <a:r>
              <a:rPr lang="en-US" altLang="zh-CN" sz="1600" smtClean="0">
                <a:sym typeface="Huawei Sans" panose="020C0503030203020204" pitchFamily="34" charset="0"/>
              </a:rPr>
              <a:t>Standby switch: acts as a backup to the master switch.</a:t>
            </a:r>
          </a:p>
          <a:p>
            <a:r>
              <a:rPr lang="en-US" altLang="zh-CN" sz="1800" smtClean="0">
                <a:sym typeface="Huawei Sans" panose="020C0503030203020204" pitchFamily="34" charset="0"/>
              </a:rPr>
              <a:t>CSS ID: uniquely identifies a CSS member.</a:t>
            </a:r>
          </a:p>
          <a:p>
            <a:r>
              <a:rPr lang="en-US" altLang="zh-CN" sz="1800" smtClean="0">
                <a:sym typeface="Huawei Sans" panose="020C0503030203020204" pitchFamily="34" charset="0"/>
              </a:rPr>
              <a:t>CSS link: is dedicated to setting up a CSS for data communication between the CSS master and standby switches.</a:t>
            </a:r>
          </a:p>
          <a:p>
            <a:r>
              <a:rPr lang="en-US" altLang="zh-CN" sz="1800" smtClean="0">
                <a:sym typeface="Huawei Sans" panose="020C0503030203020204" pitchFamily="34" charset="0"/>
              </a:rPr>
              <a:t>CSS priority: determines the role of a CSS member in role election. A larger value indicates a higher priority.</a:t>
            </a:r>
          </a:p>
          <a:p>
            <a:endParaRPr lang="zh-CN" altLang="en-US" sz="1800" dirty="0"/>
          </a:p>
        </p:txBody>
      </p:sp>
      <p:sp>
        <p:nvSpPr>
          <p:cNvPr id="4" name="标题 3"/>
          <p:cNvSpPr>
            <a:spLocks noGrp="1"/>
          </p:cNvSpPr>
          <p:nvPr>
            <p:ph type="title"/>
          </p:nvPr>
        </p:nvSpPr>
        <p:spPr bwMode="gray"/>
        <p:txBody>
          <a:bodyPr/>
          <a:lstStyle/>
          <a:p>
            <a:r>
              <a:rPr lang="en-US" smtClean="0">
                <a:sym typeface="Huawei Sans" panose="020C0503030203020204" pitchFamily="34" charset="0"/>
              </a:rPr>
              <a:t>Basic Concepts of CSS</a:t>
            </a:r>
            <a:endParaRPr lang="en-US" altLang="zh-CN" dirty="0">
              <a:sym typeface="Huawei Sans" panose="020C0503030203020204" pitchFamily="34" charset="0"/>
            </a:endParaRPr>
          </a:p>
        </p:txBody>
      </p:sp>
      <p:sp>
        <p:nvSpPr>
          <p:cNvPr id="6" name="圆角矩形 5"/>
          <p:cNvSpPr/>
          <p:nvPr/>
        </p:nvSpPr>
        <p:spPr bwMode="gray">
          <a:xfrm>
            <a:off x="4354583" y="4608934"/>
            <a:ext cx="3054427" cy="1424842"/>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5641862" y="4444214"/>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4590252" y="5472251"/>
            <a:ext cx="970137" cy="522964"/>
          </a:xfrm>
          <a:prstGeom prst="rect">
            <a:avLst/>
          </a:prstGeom>
        </p:spPr>
        <p:txBody>
          <a:bodyPr wrap="none">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CSS ID: 1</a:t>
            </a:r>
          </a:p>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Priority: 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6281068" y="5472251"/>
            <a:ext cx="970137" cy="522964"/>
          </a:xfrm>
          <a:prstGeom prst="rect">
            <a:avLst/>
          </a:prstGeom>
        </p:spPr>
        <p:txBody>
          <a:bodyPr wrap="none">
            <a:spAutoFit/>
          </a:bodyPr>
          <a:lstStyle/>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CSS ID: 2</a:t>
            </a:r>
          </a:p>
          <a:p>
            <a:pPr algn="ct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Priority: 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150" y="4871185"/>
            <a:ext cx="539789" cy="442627"/>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66315" y="4871185"/>
            <a:ext cx="539789" cy="442627"/>
          </a:xfrm>
          <a:prstGeom prst="rect">
            <a:avLst/>
          </a:prstGeom>
        </p:spPr>
      </p:pic>
      <p:sp>
        <p:nvSpPr>
          <p:cNvPr id="12" name="文本框 11"/>
          <p:cNvSpPr txBox="1"/>
          <p:nvPr/>
        </p:nvSpPr>
        <p:spPr bwMode="gray">
          <a:xfrm>
            <a:off x="5054161" y="5223362"/>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Master</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6724061" y="5223362"/>
            <a:ext cx="525154" cy="272309"/>
          </a:xfrm>
          <a:prstGeom prst="roundRect">
            <a:avLst/>
          </a:prstGeom>
          <a:solidFill>
            <a:srgbClr val="FFD17D"/>
          </a:solidFill>
        </p:spPr>
        <p:txBody>
          <a:bodyPr wrap="none" lIns="0" tIns="0" rIns="0" bIns="0" rtlCol="0" anchor="ctr" anchorCtr="0">
            <a:noAutofit/>
          </a:bodyPr>
          <a:lstStyle/>
          <a:p>
            <a:pPr algn="ctr" fontAlgn="ctr"/>
            <a:r>
              <a:rPr lang="en-US" sz="900" b="1"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sz="9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a:off x="5296940" y="5149630"/>
            <a:ext cx="106937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gray">
          <a:xfrm>
            <a:off x="5424744" y="4737707"/>
            <a:ext cx="837089" cy="307648"/>
          </a:xfrm>
          <a:prstGeom prst="rect">
            <a:avLst/>
          </a:prstGeom>
        </p:spPr>
        <p:txBody>
          <a:bodyPr wrap="none">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5296940" y="5040135"/>
            <a:ext cx="106937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3758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圆角矩形 157"/>
          <p:cNvSpPr/>
          <p:nvPr/>
        </p:nvSpPr>
        <p:spPr bwMode="gray">
          <a:xfrm>
            <a:off x="3212974" y="3497513"/>
            <a:ext cx="5301882" cy="2848186"/>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5485503" y="3332793"/>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bwMode="gray">
          <a:xfrm>
            <a:off x="451877" y="1242453"/>
            <a:ext cx="11306175" cy="1803340"/>
          </a:xfrm>
        </p:spPr>
        <p:txBody>
          <a:bodyPr/>
          <a:lstStyle/>
          <a:p>
            <a:r>
              <a:rPr lang="en-US" altLang="zh-CN" sz="1600" smtClean="0">
                <a:sym typeface="Huawei Sans" panose="020C0503030203020204" pitchFamily="34" charset="0"/>
              </a:rPr>
              <a:t>A CSS is automatically set up after you connect two switches using CSS cables, enable the CSS function, and complete the CSS configuration on the two switches, and restart them.</a:t>
            </a:r>
          </a:p>
          <a:p>
            <a:r>
              <a:rPr lang="en-US" altLang="zh-CN" sz="1600" smtClean="0">
                <a:sym typeface="Huawei Sans" panose="020C0503030203020204" pitchFamily="34" charset="0"/>
              </a:rPr>
              <a:t>The master MPU on the master switch works as the control plane of the CSS and manages the CSS. The master MPU on the standby switch works as the standby control plane of the CSS. The standby MPUs of the master and standby switches work as candidate CSS standby MPUs.</a:t>
            </a:r>
          </a:p>
          <a:p>
            <a:endParaRPr lang="zh-CN" altLang="en-US" sz="16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CSS Control Plane</a:t>
            </a:r>
            <a:endParaRPr lang="en-US" altLang="zh-CN" dirty="0">
              <a:sym typeface="Huawei Sans" panose="020C0503030203020204" pitchFamily="34" charset="0"/>
            </a:endParaRPr>
          </a:p>
        </p:txBody>
      </p:sp>
      <p:sp>
        <p:nvSpPr>
          <p:cNvPr id="131" name="矩形 130"/>
          <p:cNvSpPr/>
          <p:nvPr/>
        </p:nvSpPr>
        <p:spPr bwMode="gray">
          <a:xfrm>
            <a:off x="3522532" y="3769167"/>
            <a:ext cx="1647182" cy="2185203"/>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圆角矩形 131"/>
          <p:cNvSpPr/>
          <p:nvPr/>
        </p:nvSpPr>
        <p:spPr bwMode="gray">
          <a:xfrm>
            <a:off x="3570741" y="3867066"/>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134"/>
          <p:cNvSpPr/>
          <p:nvPr/>
        </p:nvSpPr>
        <p:spPr bwMode="gray">
          <a:xfrm>
            <a:off x="3570741" y="4552803"/>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135"/>
          <p:cNvSpPr/>
          <p:nvPr/>
        </p:nvSpPr>
        <p:spPr bwMode="gray">
          <a:xfrm>
            <a:off x="3570741" y="4895671"/>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圆角矩形 136"/>
          <p:cNvSpPr/>
          <p:nvPr/>
        </p:nvSpPr>
        <p:spPr bwMode="gray">
          <a:xfrm>
            <a:off x="3570741" y="5238539"/>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137"/>
          <p:cNvSpPr/>
          <p:nvPr/>
        </p:nvSpPr>
        <p:spPr bwMode="gray">
          <a:xfrm>
            <a:off x="3570741" y="5581406"/>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bwMode="gray">
          <a:xfrm>
            <a:off x="6521735" y="3769167"/>
            <a:ext cx="1647182" cy="2185203"/>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6569945" y="3867066"/>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圆角矩形 144"/>
          <p:cNvSpPr/>
          <p:nvPr/>
        </p:nvSpPr>
        <p:spPr bwMode="gray">
          <a:xfrm>
            <a:off x="6569945" y="4552803"/>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圆角矩形 145"/>
          <p:cNvSpPr/>
          <p:nvPr/>
        </p:nvSpPr>
        <p:spPr bwMode="gray">
          <a:xfrm>
            <a:off x="6569945" y="4895671"/>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146"/>
          <p:cNvSpPr/>
          <p:nvPr/>
        </p:nvSpPr>
        <p:spPr bwMode="gray">
          <a:xfrm>
            <a:off x="6569945" y="5238539"/>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147"/>
          <p:cNvSpPr/>
          <p:nvPr/>
        </p:nvSpPr>
        <p:spPr bwMode="gray">
          <a:xfrm>
            <a:off x="6569945" y="5581406"/>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矩形 148"/>
          <p:cNvSpPr/>
          <p:nvPr/>
        </p:nvSpPr>
        <p:spPr bwMode="gray">
          <a:xfrm>
            <a:off x="3662861" y="6007277"/>
            <a:ext cx="1486304" cy="338426"/>
          </a:xfrm>
          <a:prstGeom prst="rect">
            <a:avLst/>
          </a:prstGeom>
        </p:spPr>
        <p:txBody>
          <a:bodyPr wrap="non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Master switch</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gray">
          <a:xfrm>
            <a:off x="6545111" y="5988235"/>
            <a:ext cx="1592103" cy="338426"/>
          </a:xfrm>
          <a:prstGeom prst="rect">
            <a:avLst/>
          </a:prstGeom>
        </p:spPr>
        <p:txBody>
          <a:bodyPr wrap="non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Standby switch</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gray">
          <a:xfrm>
            <a:off x="5332896" y="4651870"/>
            <a:ext cx="837089" cy="307648"/>
          </a:xfrm>
          <a:prstGeom prst="rect">
            <a:avLst/>
          </a:prstGeom>
        </p:spPr>
        <p:txBody>
          <a:bodyPr wrap="none">
            <a:spAutoFit/>
          </a:bodyPr>
          <a:lstStyle/>
          <a:p>
            <a:pPr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5" name="直接连接符 154"/>
          <p:cNvCxnSpPr/>
          <p:nvPr/>
        </p:nvCxnSpPr>
        <p:spPr bwMode="gray">
          <a:xfrm>
            <a:off x="5169713" y="5090556"/>
            <a:ext cx="1352022"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bwMode="gray">
          <a:xfrm>
            <a:off x="5155572" y="4960142"/>
            <a:ext cx="1352022"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60" name="圆角矩形 159"/>
          <p:cNvSpPr/>
          <p:nvPr/>
        </p:nvSpPr>
        <p:spPr bwMode="gray">
          <a:xfrm>
            <a:off x="2039951" y="3145439"/>
            <a:ext cx="1721448" cy="4148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CSS </a:t>
            </a:r>
            <a:r>
              <a:rPr lang="en-US" sz="1399"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master</a:t>
            </a: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 MPU</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圆角矩形 160"/>
          <p:cNvSpPr/>
          <p:nvPr/>
        </p:nvSpPr>
        <p:spPr bwMode="gray">
          <a:xfrm>
            <a:off x="7847830" y="3145439"/>
            <a:ext cx="1721448" cy="4148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399"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399"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standby </a:t>
            </a:r>
            <a:r>
              <a:rPr lang="en-US" sz="1399"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sz="139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圆角矩形 161"/>
          <p:cNvSpPr/>
          <p:nvPr/>
        </p:nvSpPr>
        <p:spPr bwMode="gray">
          <a:xfrm>
            <a:off x="1047750" y="4165361"/>
            <a:ext cx="7159251" cy="34306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14034" fontAlgn="ctr"/>
            <a:r>
              <a:rPr lang="en-US" sz="1399"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Candidate</a:t>
            </a:r>
            <a:r>
              <a:rPr lang="en-US" sz="1399"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CSS standby MPU</a:t>
            </a:r>
            <a:endParaRPr lang="en-US" sz="139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6" name="直接箭头连接符 165"/>
          <p:cNvCxnSpPr>
            <a:stCxn id="143" idx="3"/>
            <a:endCxn id="161" idx="2"/>
          </p:cNvCxnSpPr>
          <p:nvPr/>
        </p:nvCxnSpPr>
        <p:spPr bwMode="gray">
          <a:xfrm flipV="1">
            <a:off x="8116689" y="3560317"/>
            <a:ext cx="591866" cy="440801"/>
          </a:xfrm>
          <a:prstGeom prst="straightConnector1">
            <a:avLst/>
          </a:pr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174" name="直接箭头连接符 173"/>
          <p:cNvCxnSpPr>
            <a:stCxn id="132" idx="1"/>
            <a:endCxn id="160" idx="2"/>
          </p:cNvCxnSpPr>
          <p:nvPr/>
        </p:nvCxnSpPr>
        <p:spPr bwMode="gray">
          <a:xfrm flipH="1" flipV="1">
            <a:off x="2900675" y="3560317"/>
            <a:ext cx="670066" cy="440801"/>
          </a:xfrm>
          <a:prstGeom prst="straightConnector1">
            <a:avLst/>
          </a:pr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34" name="圆角矩形 133"/>
          <p:cNvSpPr/>
          <p:nvPr/>
        </p:nvSpPr>
        <p:spPr bwMode="gray">
          <a:xfrm>
            <a:off x="3570741" y="4209934"/>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Standby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圆角矩形 143"/>
          <p:cNvSpPr/>
          <p:nvPr/>
        </p:nvSpPr>
        <p:spPr bwMode="gray">
          <a:xfrm>
            <a:off x="6569945" y="4209934"/>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Standby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285762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1600998"/>
          </a:xfrm>
        </p:spPr>
        <p:txBody>
          <a:bodyPr/>
          <a:lstStyle/>
          <a:p>
            <a:pPr marL="0" indent="0">
              <a:buNone/>
            </a:pPr>
            <a:r>
              <a:rPr lang="en-US" sz="1800" dirty="0" smtClean="0">
                <a:sym typeface="Huawei Sans" panose="020C0503030203020204" pitchFamily="34" charset="0"/>
              </a:rPr>
              <a:t>The physical connections of a CSS vary according to the CSS technology used:</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Traditional CSS: CSS cards on MPUs or service ports on LPUs are connected to set up a CSS.</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Cluster Switch System Generation 2 (CSS2): CSS cards on switch fabric units (SFUs) are connected to set up a CSS.</a:t>
            </a:r>
            <a:endParaRPr 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Physical Connections of a CSS</a:t>
            </a:r>
            <a:endParaRPr lang="en-US" altLang="zh-CN" dirty="0">
              <a:sym typeface="Huawei Sans" panose="020C0503030203020204" pitchFamily="34" charset="0"/>
            </a:endParaRPr>
          </a:p>
        </p:txBody>
      </p:sp>
      <p:sp>
        <p:nvSpPr>
          <p:cNvPr id="6" name="矩形 5"/>
          <p:cNvSpPr/>
          <p:nvPr/>
        </p:nvSpPr>
        <p:spPr bwMode="gray">
          <a:xfrm>
            <a:off x="3872606" y="3615981"/>
            <a:ext cx="1647182" cy="2185204"/>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3329798" y="4585774"/>
            <a:ext cx="561641" cy="1046195"/>
          </a:xfrm>
          <a:custGeom>
            <a:avLst/>
            <a:gdLst>
              <a:gd name="connsiteX0" fmla="*/ 66101 w 561860"/>
              <a:gd name="connsiteY0" fmla="*/ 0 h 1046603"/>
              <a:gd name="connsiteX1" fmla="*/ 561860 w 561860"/>
              <a:gd name="connsiteY1" fmla="*/ 528810 h 1046603"/>
              <a:gd name="connsiteX2" fmla="*/ 561860 w 561860"/>
              <a:gd name="connsiteY2" fmla="*/ 1046603 h 1046603"/>
              <a:gd name="connsiteX3" fmla="*/ 0 w 561860"/>
              <a:gd name="connsiteY3" fmla="*/ 826266 h 1046603"/>
              <a:gd name="connsiteX4" fmla="*/ 66101 w 561860"/>
              <a:gd name="connsiteY4" fmla="*/ 0 h 1046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860" h="1046603">
                <a:moveTo>
                  <a:pt x="66101" y="0"/>
                </a:moveTo>
                <a:lnTo>
                  <a:pt x="561860" y="528810"/>
                </a:lnTo>
                <a:lnTo>
                  <a:pt x="561860" y="1046603"/>
                </a:lnTo>
                <a:lnTo>
                  <a:pt x="0" y="826266"/>
                </a:lnTo>
                <a:lnTo>
                  <a:pt x="66101" y="0"/>
                </a:lnTo>
                <a:close/>
              </a:path>
            </a:pathLst>
          </a:custGeom>
          <a:gradFill flip="none" rotWithShape="1">
            <a:gsLst>
              <a:gs pos="0">
                <a:srgbClr val="00B0F0"/>
              </a:gs>
              <a:gs pos="53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3920816" y="3713880"/>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3920816" y="4741144"/>
            <a:ext cx="1546744" cy="27078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3920816" y="5428220"/>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6871809" y="3615981"/>
            <a:ext cx="1647182" cy="2185204"/>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6920019" y="3713880"/>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6920019" y="4399617"/>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6920019" y="4742485"/>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6920019" y="5085353"/>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920019" y="5428220"/>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3920816" y="4056749"/>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Standby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6920019" y="4056749"/>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Standby MPU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3920816" y="5085353"/>
            <a:ext cx="1546744"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3920816" y="4399617"/>
            <a:ext cx="1546744" cy="27078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1654553" y="4550925"/>
            <a:ext cx="1795988" cy="392512"/>
          </a:xfrm>
          <a:custGeom>
            <a:avLst/>
            <a:gdLst>
              <a:gd name="connsiteX0" fmla="*/ 72964 w 1239491"/>
              <a:gd name="connsiteY0" fmla="*/ 0 h 270890"/>
              <a:gd name="connsiteX1" fmla="*/ 1166526 w 1239491"/>
              <a:gd name="connsiteY1" fmla="*/ 0 h 270890"/>
              <a:gd name="connsiteX2" fmla="*/ 1192557 w 1239491"/>
              <a:gd name="connsiteY2" fmla="*/ 47959 h 270890"/>
              <a:gd name="connsiteX3" fmla="*/ 1228781 w 1239491"/>
              <a:gd name="connsiteY3" fmla="*/ 164653 h 270890"/>
              <a:gd name="connsiteX4" fmla="*/ 1239491 w 1239491"/>
              <a:gd name="connsiteY4" fmla="*/ 270890 h 270890"/>
              <a:gd name="connsiteX5" fmla="*/ 0 w 1239491"/>
              <a:gd name="connsiteY5" fmla="*/ 270890 h 270890"/>
              <a:gd name="connsiteX6" fmla="*/ 10709 w 1239491"/>
              <a:gd name="connsiteY6" fmla="*/ 164653 h 270890"/>
              <a:gd name="connsiteX7" fmla="*/ 46933 w 1239491"/>
              <a:gd name="connsiteY7" fmla="*/ 47959 h 270890"/>
              <a:gd name="connsiteX8" fmla="*/ 72964 w 1239491"/>
              <a:gd name="connsiteY8" fmla="*/ 0 h 270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491" h="270890">
                <a:moveTo>
                  <a:pt x="72964" y="0"/>
                </a:moveTo>
                <a:lnTo>
                  <a:pt x="1166526" y="0"/>
                </a:lnTo>
                <a:lnTo>
                  <a:pt x="1192557" y="47959"/>
                </a:lnTo>
                <a:cubicBezTo>
                  <a:pt x="1208287" y="85147"/>
                  <a:pt x="1220500" y="124184"/>
                  <a:pt x="1228781" y="164653"/>
                </a:cubicBezTo>
                <a:lnTo>
                  <a:pt x="1239491" y="270890"/>
                </a:lnTo>
                <a:lnTo>
                  <a:pt x="0" y="270890"/>
                </a:lnTo>
                <a:lnTo>
                  <a:pt x="10709" y="164653"/>
                </a:lnTo>
                <a:cubicBezTo>
                  <a:pt x="18990" y="124184"/>
                  <a:pt x="31204" y="85147"/>
                  <a:pt x="46933" y="47959"/>
                </a:cubicBezTo>
                <a:lnTo>
                  <a:pt x="72964" y="0"/>
                </a:lnTo>
                <a:close/>
              </a:path>
            </a:pathLst>
          </a:cu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bwMode="gray">
          <a:xfrm>
            <a:off x="1659323" y="5045983"/>
            <a:ext cx="1786444" cy="392512"/>
          </a:xfrm>
          <a:custGeom>
            <a:avLst/>
            <a:gdLst>
              <a:gd name="connsiteX0" fmla="*/ 0 w 1232904"/>
              <a:gd name="connsiteY0" fmla="*/ 0 h 270890"/>
              <a:gd name="connsiteX1" fmla="*/ 1232904 w 1232904"/>
              <a:gd name="connsiteY1" fmla="*/ 0 h 270890"/>
              <a:gd name="connsiteX2" fmla="*/ 1225488 w 1232904"/>
              <a:gd name="connsiteY2" fmla="*/ 73566 h 270890"/>
              <a:gd name="connsiteX3" fmla="*/ 1189264 w 1232904"/>
              <a:gd name="connsiteY3" fmla="*/ 190260 h 270890"/>
              <a:gd name="connsiteX4" fmla="*/ 1145500 w 1232904"/>
              <a:gd name="connsiteY4" fmla="*/ 270890 h 270890"/>
              <a:gd name="connsiteX5" fmla="*/ 87405 w 1232904"/>
              <a:gd name="connsiteY5" fmla="*/ 270890 h 270890"/>
              <a:gd name="connsiteX6" fmla="*/ 43640 w 1232904"/>
              <a:gd name="connsiteY6" fmla="*/ 190260 h 270890"/>
              <a:gd name="connsiteX7" fmla="*/ 7416 w 1232904"/>
              <a:gd name="connsiteY7" fmla="*/ 73566 h 270890"/>
              <a:gd name="connsiteX8" fmla="*/ 0 w 1232904"/>
              <a:gd name="connsiteY8" fmla="*/ 0 h 270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2904" h="270890">
                <a:moveTo>
                  <a:pt x="0" y="0"/>
                </a:moveTo>
                <a:lnTo>
                  <a:pt x="1232904" y="0"/>
                </a:lnTo>
                <a:lnTo>
                  <a:pt x="1225488" y="73566"/>
                </a:lnTo>
                <a:cubicBezTo>
                  <a:pt x="1217207" y="114036"/>
                  <a:pt x="1204994" y="153072"/>
                  <a:pt x="1189264" y="190260"/>
                </a:cubicBezTo>
                <a:lnTo>
                  <a:pt x="1145500" y="270890"/>
                </a:lnTo>
                <a:lnTo>
                  <a:pt x="87405" y="270890"/>
                </a:lnTo>
                <a:lnTo>
                  <a:pt x="43640" y="190260"/>
                </a:lnTo>
                <a:cubicBezTo>
                  <a:pt x="27911" y="153072"/>
                  <a:pt x="15697" y="114036"/>
                  <a:pt x="7416" y="73566"/>
                </a:cubicBezTo>
                <a:lnTo>
                  <a:pt x="0" y="0"/>
                </a:lnTo>
                <a:close/>
              </a:path>
            </a:pathLst>
          </a:cu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任意多边形 59"/>
          <p:cNvSpPr/>
          <p:nvPr/>
        </p:nvSpPr>
        <p:spPr bwMode="gray">
          <a:xfrm>
            <a:off x="1651768" y="4943439"/>
            <a:ext cx="1801554" cy="102545"/>
          </a:xfrm>
          <a:custGeom>
            <a:avLst/>
            <a:gdLst>
              <a:gd name="connsiteX0" fmla="*/ 1921 w 1243332"/>
              <a:gd name="connsiteY0" fmla="*/ 0 h 70771"/>
              <a:gd name="connsiteX1" fmla="*/ 1241412 w 1243332"/>
              <a:gd name="connsiteY1" fmla="*/ 0 h 70771"/>
              <a:gd name="connsiteX2" fmla="*/ 1243332 w 1243332"/>
              <a:gd name="connsiteY2" fmla="*/ 19050 h 70771"/>
              <a:gd name="connsiteX3" fmla="*/ 1238118 w 1243332"/>
              <a:gd name="connsiteY3" fmla="*/ 70771 h 70771"/>
              <a:gd name="connsiteX4" fmla="*/ 5214 w 1243332"/>
              <a:gd name="connsiteY4" fmla="*/ 70771 h 70771"/>
              <a:gd name="connsiteX5" fmla="*/ 0 w 1243332"/>
              <a:gd name="connsiteY5" fmla="*/ 19050 h 70771"/>
              <a:gd name="connsiteX6" fmla="*/ 1921 w 1243332"/>
              <a:gd name="connsiteY6" fmla="*/ 0 h 7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332" h="70771">
                <a:moveTo>
                  <a:pt x="1921" y="0"/>
                </a:moveTo>
                <a:lnTo>
                  <a:pt x="1241412" y="0"/>
                </a:lnTo>
                <a:lnTo>
                  <a:pt x="1243332" y="19050"/>
                </a:lnTo>
                <a:lnTo>
                  <a:pt x="1238118" y="70771"/>
                </a:lnTo>
                <a:lnTo>
                  <a:pt x="5214" y="70771"/>
                </a:lnTo>
                <a:lnTo>
                  <a:pt x="0" y="19050"/>
                </a:lnTo>
                <a:lnTo>
                  <a:pt x="1921" y="0"/>
                </a:lnTo>
                <a:close/>
              </a:path>
            </a:pathLst>
          </a:cu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1647957" y="4060145"/>
            <a:ext cx="1811672" cy="1811673"/>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black">
          <a:xfrm>
            <a:off x="1912240" y="4661808"/>
            <a:ext cx="149530" cy="149530"/>
          </a:xfrm>
          <a:prstGeom prst="rect">
            <a:avLst/>
          </a:prstGeom>
          <a:noFill/>
          <a:ln w="19050">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black">
          <a:xfrm>
            <a:off x="2188357" y="4661808"/>
            <a:ext cx="149530" cy="149530"/>
          </a:xfrm>
          <a:prstGeom prst="rect">
            <a:avLst/>
          </a:prstGeom>
          <a:noFill/>
          <a:ln w="19050">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1912240" y="5169846"/>
            <a:ext cx="149530" cy="149530"/>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2188357" y="5169846"/>
            <a:ext cx="149530" cy="149530"/>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black">
          <a:xfrm>
            <a:off x="1767518" y="4613629"/>
            <a:ext cx="707252" cy="247346"/>
          </a:xfrm>
          <a:prstGeom prst="rect">
            <a:avLst/>
          </a:prstGeom>
          <a:noFill/>
          <a:ln w="19050">
            <a:solidFill>
              <a:srgbClr val="15B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1767518" y="5115435"/>
            <a:ext cx="707252" cy="247346"/>
          </a:xfrm>
          <a:prstGeom prst="rect">
            <a:avLst/>
          </a:prstGeom>
          <a:noFill/>
          <a:ln w="1905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flipH="1">
            <a:off x="8491676" y="4613629"/>
            <a:ext cx="561381" cy="1046195"/>
          </a:xfrm>
          <a:custGeom>
            <a:avLst/>
            <a:gdLst>
              <a:gd name="connsiteX0" fmla="*/ 66101 w 561860"/>
              <a:gd name="connsiteY0" fmla="*/ 0 h 1046603"/>
              <a:gd name="connsiteX1" fmla="*/ 561860 w 561860"/>
              <a:gd name="connsiteY1" fmla="*/ 528810 h 1046603"/>
              <a:gd name="connsiteX2" fmla="*/ 561860 w 561860"/>
              <a:gd name="connsiteY2" fmla="*/ 1046603 h 1046603"/>
              <a:gd name="connsiteX3" fmla="*/ 0 w 561860"/>
              <a:gd name="connsiteY3" fmla="*/ 826266 h 1046603"/>
              <a:gd name="connsiteX4" fmla="*/ 66101 w 561860"/>
              <a:gd name="connsiteY4" fmla="*/ 0 h 1046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860" h="1046603">
                <a:moveTo>
                  <a:pt x="66101" y="0"/>
                </a:moveTo>
                <a:lnTo>
                  <a:pt x="561860" y="528810"/>
                </a:lnTo>
                <a:lnTo>
                  <a:pt x="561860" y="1046603"/>
                </a:lnTo>
                <a:lnTo>
                  <a:pt x="0" y="826266"/>
                </a:lnTo>
                <a:lnTo>
                  <a:pt x="66101" y="0"/>
                </a:lnTo>
                <a:close/>
              </a:path>
            </a:pathLst>
          </a:custGeom>
          <a:gradFill flip="none" rotWithShape="1">
            <a:gsLst>
              <a:gs pos="0">
                <a:srgbClr val="00B0F0"/>
              </a:gs>
              <a:gs pos="53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bwMode="gray">
          <a:xfrm rot="10800000">
            <a:off x="8989110" y="4988525"/>
            <a:ext cx="1795988" cy="392513"/>
          </a:xfrm>
          <a:custGeom>
            <a:avLst/>
            <a:gdLst>
              <a:gd name="connsiteX0" fmla="*/ 72964 w 1239491"/>
              <a:gd name="connsiteY0" fmla="*/ 0 h 270890"/>
              <a:gd name="connsiteX1" fmla="*/ 1166526 w 1239491"/>
              <a:gd name="connsiteY1" fmla="*/ 0 h 270890"/>
              <a:gd name="connsiteX2" fmla="*/ 1192557 w 1239491"/>
              <a:gd name="connsiteY2" fmla="*/ 47959 h 270890"/>
              <a:gd name="connsiteX3" fmla="*/ 1228781 w 1239491"/>
              <a:gd name="connsiteY3" fmla="*/ 164653 h 270890"/>
              <a:gd name="connsiteX4" fmla="*/ 1239491 w 1239491"/>
              <a:gd name="connsiteY4" fmla="*/ 270890 h 270890"/>
              <a:gd name="connsiteX5" fmla="*/ 0 w 1239491"/>
              <a:gd name="connsiteY5" fmla="*/ 270890 h 270890"/>
              <a:gd name="connsiteX6" fmla="*/ 10709 w 1239491"/>
              <a:gd name="connsiteY6" fmla="*/ 164653 h 270890"/>
              <a:gd name="connsiteX7" fmla="*/ 46933 w 1239491"/>
              <a:gd name="connsiteY7" fmla="*/ 47959 h 270890"/>
              <a:gd name="connsiteX8" fmla="*/ 72964 w 1239491"/>
              <a:gd name="connsiteY8" fmla="*/ 0 h 270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9491" h="270890">
                <a:moveTo>
                  <a:pt x="72964" y="0"/>
                </a:moveTo>
                <a:lnTo>
                  <a:pt x="1166526" y="0"/>
                </a:lnTo>
                <a:lnTo>
                  <a:pt x="1192557" y="47959"/>
                </a:lnTo>
                <a:cubicBezTo>
                  <a:pt x="1208287" y="85147"/>
                  <a:pt x="1220500" y="124184"/>
                  <a:pt x="1228781" y="164653"/>
                </a:cubicBezTo>
                <a:lnTo>
                  <a:pt x="1239491" y="270890"/>
                </a:lnTo>
                <a:lnTo>
                  <a:pt x="0" y="270890"/>
                </a:lnTo>
                <a:lnTo>
                  <a:pt x="10709" y="164653"/>
                </a:lnTo>
                <a:cubicBezTo>
                  <a:pt x="18990" y="124184"/>
                  <a:pt x="31204" y="85147"/>
                  <a:pt x="46933" y="47959"/>
                </a:cubicBezTo>
                <a:lnTo>
                  <a:pt x="72964" y="0"/>
                </a:lnTo>
                <a:close/>
              </a:path>
            </a:pathLst>
          </a:cu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rot="10800000">
            <a:off x="8993885" y="4493467"/>
            <a:ext cx="1786444" cy="392513"/>
          </a:xfrm>
          <a:custGeom>
            <a:avLst/>
            <a:gdLst>
              <a:gd name="connsiteX0" fmla="*/ 0 w 1232904"/>
              <a:gd name="connsiteY0" fmla="*/ 0 h 270890"/>
              <a:gd name="connsiteX1" fmla="*/ 1232904 w 1232904"/>
              <a:gd name="connsiteY1" fmla="*/ 0 h 270890"/>
              <a:gd name="connsiteX2" fmla="*/ 1225488 w 1232904"/>
              <a:gd name="connsiteY2" fmla="*/ 73566 h 270890"/>
              <a:gd name="connsiteX3" fmla="*/ 1189264 w 1232904"/>
              <a:gd name="connsiteY3" fmla="*/ 190260 h 270890"/>
              <a:gd name="connsiteX4" fmla="*/ 1145500 w 1232904"/>
              <a:gd name="connsiteY4" fmla="*/ 270890 h 270890"/>
              <a:gd name="connsiteX5" fmla="*/ 87405 w 1232904"/>
              <a:gd name="connsiteY5" fmla="*/ 270890 h 270890"/>
              <a:gd name="connsiteX6" fmla="*/ 43640 w 1232904"/>
              <a:gd name="connsiteY6" fmla="*/ 190260 h 270890"/>
              <a:gd name="connsiteX7" fmla="*/ 7416 w 1232904"/>
              <a:gd name="connsiteY7" fmla="*/ 73566 h 270890"/>
              <a:gd name="connsiteX8" fmla="*/ 0 w 1232904"/>
              <a:gd name="connsiteY8" fmla="*/ 0 h 270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2904" h="270890">
                <a:moveTo>
                  <a:pt x="0" y="0"/>
                </a:moveTo>
                <a:lnTo>
                  <a:pt x="1232904" y="0"/>
                </a:lnTo>
                <a:lnTo>
                  <a:pt x="1225488" y="73566"/>
                </a:lnTo>
                <a:cubicBezTo>
                  <a:pt x="1217207" y="114036"/>
                  <a:pt x="1204994" y="153072"/>
                  <a:pt x="1189264" y="190260"/>
                </a:cubicBezTo>
                <a:lnTo>
                  <a:pt x="1145500" y="270890"/>
                </a:lnTo>
                <a:lnTo>
                  <a:pt x="87405" y="270890"/>
                </a:lnTo>
                <a:lnTo>
                  <a:pt x="43640" y="190260"/>
                </a:lnTo>
                <a:cubicBezTo>
                  <a:pt x="27911" y="153072"/>
                  <a:pt x="15697" y="114036"/>
                  <a:pt x="7416" y="73566"/>
                </a:cubicBezTo>
                <a:lnTo>
                  <a:pt x="0" y="0"/>
                </a:lnTo>
                <a:close/>
              </a:path>
            </a:pathLst>
          </a:cu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bwMode="gray">
          <a:xfrm rot="10800000">
            <a:off x="8986330" y="4885979"/>
            <a:ext cx="1801554" cy="102545"/>
          </a:xfrm>
          <a:custGeom>
            <a:avLst/>
            <a:gdLst>
              <a:gd name="connsiteX0" fmla="*/ 1921 w 1243332"/>
              <a:gd name="connsiteY0" fmla="*/ 0 h 70771"/>
              <a:gd name="connsiteX1" fmla="*/ 1241412 w 1243332"/>
              <a:gd name="connsiteY1" fmla="*/ 0 h 70771"/>
              <a:gd name="connsiteX2" fmla="*/ 1243332 w 1243332"/>
              <a:gd name="connsiteY2" fmla="*/ 19050 h 70771"/>
              <a:gd name="connsiteX3" fmla="*/ 1238118 w 1243332"/>
              <a:gd name="connsiteY3" fmla="*/ 70771 h 70771"/>
              <a:gd name="connsiteX4" fmla="*/ 5214 w 1243332"/>
              <a:gd name="connsiteY4" fmla="*/ 70771 h 70771"/>
              <a:gd name="connsiteX5" fmla="*/ 0 w 1243332"/>
              <a:gd name="connsiteY5" fmla="*/ 19050 h 70771"/>
              <a:gd name="connsiteX6" fmla="*/ 1921 w 1243332"/>
              <a:gd name="connsiteY6" fmla="*/ 0 h 7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332" h="70771">
                <a:moveTo>
                  <a:pt x="1921" y="0"/>
                </a:moveTo>
                <a:lnTo>
                  <a:pt x="1241412" y="0"/>
                </a:lnTo>
                <a:lnTo>
                  <a:pt x="1243332" y="19050"/>
                </a:lnTo>
                <a:lnTo>
                  <a:pt x="1238118" y="70771"/>
                </a:lnTo>
                <a:lnTo>
                  <a:pt x="5214" y="70771"/>
                </a:lnTo>
                <a:lnTo>
                  <a:pt x="0" y="19050"/>
                </a:lnTo>
                <a:lnTo>
                  <a:pt x="1921" y="0"/>
                </a:lnTo>
                <a:close/>
              </a:path>
            </a:pathLst>
          </a:cu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rot="10800000">
            <a:off x="8980022" y="4060145"/>
            <a:ext cx="1811672" cy="1811673"/>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rot="10800000">
            <a:off x="10377882" y="5120625"/>
            <a:ext cx="149530" cy="149530"/>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rot="10800000">
            <a:off x="10101765" y="5120625"/>
            <a:ext cx="149530" cy="149530"/>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black">
          <a:xfrm rot="10800000">
            <a:off x="10377882" y="4612587"/>
            <a:ext cx="149530" cy="149530"/>
          </a:xfrm>
          <a:prstGeom prst="rect">
            <a:avLst/>
          </a:prstGeom>
          <a:noFill/>
          <a:ln w="19050">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black">
          <a:xfrm rot="10800000">
            <a:off x="10101765" y="4612587"/>
            <a:ext cx="149530" cy="149530"/>
          </a:xfrm>
          <a:prstGeom prst="rect">
            <a:avLst/>
          </a:prstGeom>
          <a:noFill/>
          <a:ln w="19050">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rot="10800000">
            <a:off x="9964881" y="5070988"/>
            <a:ext cx="707252" cy="247346"/>
          </a:xfrm>
          <a:prstGeom prst="rect">
            <a:avLst/>
          </a:prstGeom>
          <a:noFill/>
          <a:ln w="1905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black">
          <a:xfrm rot="10800000">
            <a:off x="9964881" y="4569181"/>
            <a:ext cx="707252" cy="247346"/>
          </a:xfrm>
          <a:prstGeom prst="rect">
            <a:avLst/>
          </a:prstGeom>
          <a:noFill/>
          <a:ln w="19050">
            <a:solidFill>
              <a:srgbClr val="15B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bwMode="black">
          <a:xfrm>
            <a:off x="2127103" y="3456451"/>
            <a:ext cx="8250779" cy="1122832"/>
          </a:xfrm>
          <a:custGeom>
            <a:avLst/>
            <a:gdLst>
              <a:gd name="connsiteX0" fmla="*/ 0 w 7536180"/>
              <a:gd name="connsiteY0" fmla="*/ 335280 h 335280"/>
              <a:gd name="connsiteX1" fmla="*/ 0 w 7536180"/>
              <a:gd name="connsiteY1" fmla="*/ 0 h 335280"/>
              <a:gd name="connsiteX2" fmla="*/ 7536180 w 7536180"/>
              <a:gd name="connsiteY2" fmla="*/ 0 h 335280"/>
              <a:gd name="connsiteX3" fmla="*/ 7536180 w 7536180"/>
              <a:gd name="connsiteY3" fmla="*/ 320040 h 335280"/>
            </a:gdLst>
            <a:ahLst/>
            <a:cxnLst>
              <a:cxn ang="0">
                <a:pos x="connsiteX0" y="connsiteY0"/>
              </a:cxn>
              <a:cxn ang="0">
                <a:pos x="connsiteX1" y="connsiteY1"/>
              </a:cxn>
              <a:cxn ang="0">
                <a:pos x="connsiteX2" y="connsiteY2"/>
              </a:cxn>
              <a:cxn ang="0">
                <a:pos x="connsiteX3" y="connsiteY3"/>
              </a:cxn>
            </a:cxnLst>
            <a:rect l="l" t="t" r="r" b="b"/>
            <a:pathLst>
              <a:path w="7536180" h="335280">
                <a:moveTo>
                  <a:pt x="0" y="335280"/>
                </a:moveTo>
                <a:lnTo>
                  <a:pt x="0" y="0"/>
                </a:lnTo>
                <a:lnTo>
                  <a:pt x="7536180" y="0"/>
                </a:lnTo>
                <a:lnTo>
                  <a:pt x="7536180" y="320040"/>
                </a:lnTo>
              </a:path>
            </a:pathLst>
          </a:cu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flipV="1">
            <a:off x="2127103" y="5372120"/>
            <a:ext cx="8250779" cy="578906"/>
          </a:xfrm>
          <a:custGeom>
            <a:avLst/>
            <a:gdLst>
              <a:gd name="connsiteX0" fmla="*/ 0 w 7536180"/>
              <a:gd name="connsiteY0" fmla="*/ 335280 h 335280"/>
              <a:gd name="connsiteX1" fmla="*/ 0 w 7536180"/>
              <a:gd name="connsiteY1" fmla="*/ 0 h 335280"/>
              <a:gd name="connsiteX2" fmla="*/ 7536180 w 7536180"/>
              <a:gd name="connsiteY2" fmla="*/ 0 h 335280"/>
              <a:gd name="connsiteX3" fmla="*/ 7536180 w 7536180"/>
              <a:gd name="connsiteY3" fmla="*/ 320040 h 335280"/>
            </a:gdLst>
            <a:ahLst/>
            <a:cxnLst>
              <a:cxn ang="0">
                <a:pos x="connsiteX0" y="connsiteY0"/>
              </a:cxn>
              <a:cxn ang="0">
                <a:pos x="connsiteX1" y="connsiteY1"/>
              </a:cxn>
              <a:cxn ang="0">
                <a:pos x="connsiteX2" y="connsiteY2"/>
              </a:cxn>
              <a:cxn ang="0">
                <a:pos x="connsiteX3" y="connsiteY3"/>
              </a:cxn>
            </a:cxnLst>
            <a:rect l="l" t="t" r="r" b="b"/>
            <a:pathLst>
              <a:path w="7536180" h="335280">
                <a:moveTo>
                  <a:pt x="0" y="335280"/>
                </a:moveTo>
                <a:lnTo>
                  <a:pt x="0" y="0"/>
                </a:lnTo>
                <a:lnTo>
                  <a:pt x="7536180" y="0"/>
                </a:lnTo>
                <a:lnTo>
                  <a:pt x="7536180" y="320040"/>
                </a:lnTo>
              </a:path>
            </a:pathLst>
          </a:cu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black">
          <a:xfrm>
            <a:off x="663364" y="3001943"/>
            <a:ext cx="149530" cy="149530"/>
          </a:xfrm>
          <a:prstGeom prst="rect">
            <a:avLst/>
          </a:prstGeom>
          <a:noFill/>
          <a:ln w="19050">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872831" y="3001943"/>
            <a:ext cx="149530" cy="149530"/>
          </a:xfrm>
          <a:prstGeom prst="rect">
            <a:avLst/>
          </a:prstGeom>
          <a:noFill/>
          <a:ln w="1905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占位符 2"/>
          <p:cNvSpPr txBox="1">
            <a:spLocks/>
          </p:cNvSpPr>
          <p:nvPr/>
        </p:nvSpPr>
        <p:spPr bwMode="gray">
          <a:xfrm>
            <a:off x="1047770" y="2867644"/>
            <a:ext cx="1365925"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Physical member port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bwMode="black">
          <a:xfrm>
            <a:off x="2832631" y="2953035"/>
            <a:ext cx="257406" cy="247347"/>
          </a:xfrm>
          <a:prstGeom prst="rect">
            <a:avLst/>
          </a:prstGeom>
          <a:noFill/>
          <a:ln w="19050">
            <a:solidFill>
              <a:srgbClr val="15B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p:cNvSpPr/>
          <p:nvPr/>
        </p:nvSpPr>
        <p:spPr bwMode="gray">
          <a:xfrm>
            <a:off x="3251567" y="2953035"/>
            <a:ext cx="257406" cy="247347"/>
          </a:xfrm>
          <a:prstGeom prst="rect">
            <a:avLst/>
          </a:prstGeom>
          <a:noFill/>
          <a:ln w="19050">
            <a:solidFill>
              <a:srgbClr val="FFD1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占位符 2"/>
          <p:cNvSpPr txBox="1">
            <a:spLocks/>
          </p:cNvSpPr>
          <p:nvPr/>
        </p:nvSpPr>
        <p:spPr bwMode="gray">
          <a:xfrm>
            <a:off x="3508973" y="2867644"/>
            <a:ext cx="1687539" cy="418127"/>
          </a:xfrm>
          <a:prstGeom prst="rect">
            <a:avLst/>
          </a:prstGeom>
          <a:noFill/>
          <a:ln w="9525">
            <a:noFill/>
            <a:miter lim="800000"/>
            <a:headEnd/>
            <a:tailEnd/>
          </a:ln>
        </p:spPr>
        <p:txBody>
          <a:bodyPr vert="horz" wrap="square" lIns="80110" tIns="40055" rIns="80110" bIns="40055"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Logical CSS port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连接符 117"/>
          <p:cNvCxnSpPr/>
          <p:nvPr/>
        </p:nvCxnSpPr>
        <p:spPr bwMode="black">
          <a:xfrm>
            <a:off x="5203429" y="2978628"/>
            <a:ext cx="698227" cy="0"/>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cxnSp>
        <p:nvCxnSpPr>
          <p:cNvPr id="119" name="直接连接符 118"/>
          <p:cNvCxnSpPr/>
          <p:nvPr/>
        </p:nvCxnSpPr>
        <p:spPr bwMode="gray">
          <a:xfrm>
            <a:off x="5203429" y="3174789"/>
            <a:ext cx="698227" cy="0"/>
          </a:xfrm>
          <a:prstGeom prst="line">
            <a:avLst/>
          </a:pr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cxnSp>
      <p:sp>
        <p:nvSpPr>
          <p:cNvPr id="120" name="文本占位符 2"/>
          <p:cNvSpPr txBox="1">
            <a:spLocks/>
          </p:cNvSpPr>
          <p:nvPr/>
        </p:nvSpPr>
        <p:spPr bwMode="gray">
          <a:xfrm>
            <a:off x="5908573" y="2867644"/>
            <a:ext cx="1365925" cy="418127"/>
          </a:xfrm>
          <a:prstGeom prst="rect">
            <a:avLst/>
          </a:prstGeom>
          <a:noFill/>
          <a:ln w="9525">
            <a:noFill/>
            <a:miter lim="800000"/>
            <a:headEnd/>
            <a:tailEnd/>
          </a:ln>
        </p:spPr>
        <p:txBody>
          <a:bodyPr vert="horz" wrap="square" lIns="80110" tIns="40055" rIns="80110" bIns="40055"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占位符 2"/>
          <p:cNvSpPr txBox="1">
            <a:spLocks/>
          </p:cNvSpPr>
          <p:nvPr/>
        </p:nvSpPr>
        <p:spPr bwMode="gray">
          <a:xfrm>
            <a:off x="3484838" y="5973890"/>
            <a:ext cx="5469976" cy="41812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buNone/>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Traditional CSS (service port clustering)</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069719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占位符 2"/>
          <p:cNvSpPr>
            <a:spLocks noGrp="1"/>
          </p:cNvSpPr>
          <p:nvPr>
            <p:ph type="body" sz="quarter" idx="10"/>
          </p:nvPr>
        </p:nvSpPr>
        <p:spPr bwMode="gray">
          <a:xfrm>
            <a:off x="451877" y="5188002"/>
            <a:ext cx="11306175" cy="1193747"/>
          </a:xfrm>
        </p:spPr>
        <p:txBody>
          <a:bodyPr/>
          <a:lstStyle/>
          <a:p>
            <a:pPr marL="0" indent="0">
              <a:buNone/>
            </a:pPr>
            <a:r>
              <a:rPr lang="en-US" sz="1800" dirty="0" smtClean="0">
                <a:sym typeface="Huawei Sans" panose="020C0503030203020204" pitchFamily="34" charset="0"/>
              </a:rPr>
              <a:t>For modular switches that support only </a:t>
            </a:r>
            <a:r>
              <a:rPr lang="en-US" altLang="zh-CN" sz="1800" dirty="0" smtClean="0">
                <a:sym typeface="Huawei Sans" panose="020C0503030203020204" pitchFamily="34" charset="0"/>
              </a:rPr>
              <a:t>traditional </a:t>
            </a:r>
            <a:r>
              <a:rPr lang="en-US" sz="1800" dirty="0" smtClean="0">
                <a:sym typeface="Huawei Sans" panose="020C0503030203020204" pitchFamily="34" charset="0"/>
              </a:rPr>
              <a:t>CSS, inter-LPU traffic in a chassis and inter-chassis traffic must pass through MPUs. Therefore, if there is no MPU working normally on a chassis, traffic cannot be forwarded between LPUs on this chassis or from this chassis to another chassis.</a:t>
            </a:r>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Traditional CSS</a:t>
            </a:r>
            <a:endParaRPr lang="en-US" altLang="zh-CN" dirty="0">
              <a:sym typeface="Huawei Sans" panose="020C0503030203020204" pitchFamily="34" charset="0"/>
            </a:endParaRPr>
          </a:p>
        </p:txBody>
      </p:sp>
      <p:sp>
        <p:nvSpPr>
          <p:cNvPr id="4" name="矩形 3"/>
          <p:cNvSpPr/>
          <p:nvPr/>
        </p:nvSpPr>
        <p:spPr bwMode="gray">
          <a:xfrm>
            <a:off x="684220" y="2251230"/>
            <a:ext cx="2254884" cy="226952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806016"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398628"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1991240"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2583851"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774130" y="2343124"/>
            <a:ext cx="964536"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774130" y="2611795"/>
            <a:ext cx="964536"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1877412" y="2342017"/>
            <a:ext cx="964536"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1877412" y="2611795"/>
            <a:ext cx="964536" cy="21676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flipH="1">
            <a:off x="935066" y="2849818"/>
            <a:ext cx="321333"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a:endCxn id="6" idx="0"/>
          </p:cNvCxnSpPr>
          <p:nvPr/>
        </p:nvCxnSpPr>
        <p:spPr bwMode="gray">
          <a:xfrm>
            <a:off x="1256398" y="2839189"/>
            <a:ext cx="271278"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8" idx="0"/>
            <a:endCxn id="10" idx="2"/>
          </p:cNvCxnSpPr>
          <p:nvPr/>
        </p:nvCxnSpPr>
        <p:spPr bwMode="gray">
          <a:xfrm flipH="1" flipV="1">
            <a:off x="1256398" y="2839189"/>
            <a:ext cx="1456501"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0" idx="2"/>
            <a:endCxn id="7" idx="0"/>
          </p:cNvCxnSpPr>
          <p:nvPr/>
        </p:nvCxnSpPr>
        <p:spPr bwMode="gray">
          <a:xfrm>
            <a:off x="1256399" y="2839189"/>
            <a:ext cx="863890"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flipH="1">
            <a:off x="935065" y="2839188"/>
            <a:ext cx="1424616"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2" idx="2"/>
            <a:endCxn id="6" idx="0"/>
          </p:cNvCxnSpPr>
          <p:nvPr/>
        </p:nvCxnSpPr>
        <p:spPr bwMode="gray">
          <a:xfrm flipH="1">
            <a:off x="1527677" y="2828559"/>
            <a:ext cx="832004"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2" idx="2"/>
            <a:endCxn id="7" idx="0"/>
          </p:cNvCxnSpPr>
          <p:nvPr/>
        </p:nvCxnSpPr>
        <p:spPr bwMode="gray">
          <a:xfrm flipH="1">
            <a:off x="2120288" y="2828559"/>
            <a:ext cx="239392"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2" idx="2"/>
            <a:endCxn id="8" idx="0"/>
          </p:cNvCxnSpPr>
          <p:nvPr/>
        </p:nvCxnSpPr>
        <p:spPr bwMode="gray">
          <a:xfrm>
            <a:off x="2359681" y="2828559"/>
            <a:ext cx="353219"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bwMode="gray">
          <a:xfrm>
            <a:off x="3490033" y="2251230"/>
            <a:ext cx="2254884" cy="226952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3611829"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4204441"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4797052"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5389664"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3579943" y="2343124"/>
            <a:ext cx="964536"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3579943" y="2611795"/>
            <a:ext cx="964536"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4683225" y="2342017"/>
            <a:ext cx="964536" cy="268103"/>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683225" y="2611795"/>
            <a:ext cx="964536" cy="21676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27" idx="2"/>
            <a:endCxn id="22" idx="0"/>
          </p:cNvCxnSpPr>
          <p:nvPr/>
        </p:nvCxnSpPr>
        <p:spPr bwMode="gray">
          <a:xfrm flipH="1">
            <a:off x="3740879" y="2839189"/>
            <a:ext cx="321333"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7" idx="2"/>
            <a:endCxn id="23" idx="0"/>
          </p:cNvCxnSpPr>
          <p:nvPr/>
        </p:nvCxnSpPr>
        <p:spPr bwMode="gray">
          <a:xfrm>
            <a:off x="4062211" y="2839189"/>
            <a:ext cx="271278"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5" idx="0"/>
            <a:endCxn id="27" idx="2"/>
          </p:cNvCxnSpPr>
          <p:nvPr/>
        </p:nvCxnSpPr>
        <p:spPr bwMode="gray">
          <a:xfrm flipH="1" flipV="1">
            <a:off x="4062211" y="2839189"/>
            <a:ext cx="1456501"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7" idx="2"/>
            <a:endCxn id="24" idx="0"/>
          </p:cNvCxnSpPr>
          <p:nvPr/>
        </p:nvCxnSpPr>
        <p:spPr bwMode="gray">
          <a:xfrm>
            <a:off x="4062212" y="2839189"/>
            <a:ext cx="863890" cy="42928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2"/>
            <a:endCxn id="22" idx="0"/>
          </p:cNvCxnSpPr>
          <p:nvPr/>
        </p:nvCxnSpPr>
        <p:spPr bwMode="gray">
          <a:xfrm flipH="1">
            <a:off x="3740878" y="2828559"/>
            <a:ext cx="1424616"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9" idx="2"/>
            <a:endCxn id="23" idx="0"/>
          </p:cNvCxnSpPr>
          <p:nvPr/>
        </p:nvCxnSpPr>
        <p:spPr bwMode="gray">
          <a:xfrm flipH="1">
            <a:off x="4333490" y="2828559"/>
            <a:ext cx="832004"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9" idx="2"/>
            <a:endCxn id="24" idx="0"/>
          </p:cNvCxnSpPr>
          <p:nvPr/>
        </p:nvCxnSpPr>
        <p:spPr bwMode="gray">
          <a:xfrm flipH="1">
            <a:off x="4926101" y="2828559"/>
            <a:ext cx="239392"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9" idx="2"/>
            <a:endCxn id="25" idx="0"/>
          </p:cNvCxnSpPr>
          <p:nvPr/>
        </p:nvCxnSpPr>
        <p:spPr bwMode="gray">
          <a:xfrm>
            <a:off x="5165494" y="2828559"/>
            <a:ext cx="353219" cy="4399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bwMode="gray">
          <a:xfrm>
            <a:off x="1761201" y="1896147"/>
            <a:ext cx="2870432" cy="177335"/>
          </a:xfrm>
          <a:custGeom>
            <a:avLst/>
            <a:gdLst>
              <a:gd name="connsiteX0" fmla="*/ 0 w 7536180"/>
              <a:gd name="connsiteY0" fmla="*/ 335280 h 335280"/>
              <a:gd name="connsiteX1" fmla="*/ 0 w 7536180"/>
              <a:gd name="connsiteY1" fmla="*/ 0 h 335280"/>
              <a:gd name="connsiteX2" fmla="*/ 7536180 w 7536180"/>
              <a:gd name="connsiteY2" fmla="*/ 0 h 335280"/>
              <a:gd name="connsiteX3" fmla="*/ 7536180 w 7536180"/>
              <a:gd name="connsiteY3" fmla="*/ 320040 h 335280"/>
            </a:gdLst>
            <a:ahLst/>
            <a:cxnLst>
              <a:cxn ang="0">
                <a:pos x="connsiteX0" y="connsiteY0"/>
              </a:cxn>
              <a:cxn ang="0">
                <a:pos x="connsiteX1" y="connsiteY1"/>
              </a:cxn>
              <a:cxn ang="0">
                <a:pos x="connsiteX2" y="connsiteY2"/>
              </a:cxn>
              <a:cxn ang="0">
                <a:pos x="connsiteX3" y="connsiteY3"/>
              </a:cxn>
            </a:cxnLst>
            <a:rect l="l" t="t" r="r" b="b"/>
            <a:pathLst>
              <a:path w="7536180" h="335280">
                <a:moveTo>
                  <a:pt x="0" y="335280"/>
                </a:moveTo>
                <a:lnTo>
                  <a:pt x="0" y="0"/>
                </a:lnTo>
                <a:lnTo>
                  <a:pt x="7536180" y="0"/>
                </a:lnTo>
                <a:lnTo>
                  <a:pt x="7536180" y="320040"/>
                </a:lnTo>
              </a:path>
            </a:pathLst>
          </a:cu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38" idx="0"/>
            <a:endCxn id="9" idx="0"/>
          </p:cNvCxnSpPr>
          <p:nvPr/>
        </p:nvCxnSpPr>
        <p:spPr bwMode="gray">
          <a:xfrm flipH="1">
            <a:off x="1256399" y="2073481"/>
            <a:ext cx="504802" cy="269643"/>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p:cNvCxnSpPr>
            <a:stCxn id="38" idx="0"/>
          </p:cNvCxnSpPr>
          <p:nvPr/>
        </p:nvCxnSpPr>
        <p:spPr bwMode="gray">
          <a:xfrm>
            <a:off x="1761200" y="2073481"/>
            <a:ext cx="598480" cy="264003"/>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p:cNvCxnSpPr>
            <a:stCxn id="38" idx="3"/>
            <a:endCxn id="26" idx="0"/>
          </p:cNvCxnSpPr>
          <p:nvPr/>
        </p:nvCxnSpPr>
        <p:spPr bwMode="gray">
          <a:xfrm flipH="1">
            <a:off x="4062212" y="2065420"/>
            <a:ext cx="569421" cy="277704"/>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cxnSp>
        <p:nvCxnSpPr>
          <p:cNvPr id="42" name="直接连接符 41"/>
          <p:cNvCxnSpPr>
            <a:stCxn id="38" idx="3"/>
            <a:endCxn id="28" idx="0"/>
          </p:cNvCxnSpPr>
          <p:nvPr/>
        </p:nvCxnSpPr>
        <p:spPr bwMode="gray">
          <a:xfrm>
            <a:off x="4631632" y="2065421"/>
            <a:ext cx="533861" cy="276596"/>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sp>
        <p:nvSpPr>
          <p:cNvPr id="43" name="圆角矩形 75"/>
          <p:cNvSpPr/>
          <p:nvPr/>
        </p:nvSpPr>
        <p:spPr bwMode="gray">
          <a:xfrm>
            <a:off x="445913" y="1670728"/>
            <a:ext cx="5579154" cy="351727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453277" y="1234345"/>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Setting up a CSS through CSS cards on MPUs</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813905" y="2773596"/>
            <a:ext cx="1255691" cy="2060431"/>
          </a:xfrm>
          <a:custGeom>
            <a:avLst/>
            <a:gdLst>
              <a:gd name="connsiteX0" fmla="*/ 41382 w 1303702"/>
              <a:gd name="connsiteY0" fmla="*/ 1828807 h 1885957"/>
              <a:gd name="connsiteX1" fmla="*/ 31857 w 1303702"/>
              <a:gd name="connsiteY1" fmla="*/ 542932 h 1885957"/>
              <a:gd name="connsiteX2" fmla="*/ 393807 w 1303702"/>
              <a:gd name="connsiteY2" fmla="*/ 7 h 1885957"/>
              <a:gd name="connsiteX3" fmla="*/ 1232007 w 1303702"/>
              <a:gd name="connsiteY3" fmla="*/ 552457 h 1885957"/>
              <a:gd name="connsiteX4" fmla="*/ 1260582 w 1303702"/>
              <a:gd name="connsiteY4" fmla="*/ 1885957 h 1885957"/>
              <a:gd name="connsiteX0" fmla="*/ 17144 w 1340424"/>
              <a:gd name="connsiteY0" fmla="*/ 1874528 h 1885958"/>
              <a:gd name="connsiteX1" fmla="*/ 68579 w 1340424"/>
              <a:gd name="connsiteY1" fmla="*/ 542933 h 1885958"/>
              <a:gd name="connsiteX2" fmla="*/ 430529 w 1340424"/>
              <a:gd name="connsiteY2" fmla="*/ 8 h 1885958"/>
              <a:gd name="connsiteX3" fmla="*/ 1268729 w 1340424"/>
              <a:gd name="connsiteY3" fmla="*/ 552458 h 1885958"/>
              <a:gd name="connsiteX4" fmla="*/ 1297304 w 1340424"/>
              <a:gd name="connsiteY4" fmla="*/ 1885958 h 1885958"/>
              <a:gd name="connsiteX0" fmla="*/ 36257 w 1359537"/>
              <a:gd name="connsiteY0" fmla="*/ 1874546 h 1885976"/>
              <a:gd name="connsiteX1" fmla="*/ 41972 w 1359537"/>
              <a:gd name="connsiteY1" fmla="*/ 535331 h 1885976"/>
              <a:gd name="connsiteX2" fmla="*/ 449642 w 1359537"/>
              <a:gd name="connsiteY2" fmla="*/ 26 h 1885976"/>
              <a:gd name="connsiteX3" fmla="*/ 1287842 w 1359537"/>
              <a:gd name="connsiteY3" fmla="*/ 552476 h 1885976"/>
              <a:gd name="connsiteX4" fmla="*/ 1316417 w 1359537"/>
              <a:gd name="connsiteY4" fmla="*/ 1885976 h 1885976"/>
              <a:gd name="connsiteX0" fmla="*/ 36257 w 1336192"/>
              <a:gd name="connsiteY0" fmla="*/ 1874521 h 1885951"/>
              <a:gd name="connsiteX1" fmla="*/ 41972 w 1336192"/>
              <a:gd name="connsiteY1" fmla="*/ 535306 h 1885951"/>
              <a:gd name="connsiteX2" fmla="*/ 449642 w 1336192"/>
              <a:gd name="connsiteY2" fmla="*/ 1 h 1885951"/>
              <a:gd name="connsiteX3" fmla="*/ 1249742 w 1336192"/>
              <a:gd name="connsiteY3" fmla="*/ 537211 h 1885951"/>
              <a:gd name="connsiteX4" fmla="*/ 1316417 w 1336192"/>
              <a:gd name="connsiteY4" fmla="*/ 1885951 h 1885951"/>
              <a:gd name="connsiteX0" fmla="*/ 36257 w 1302989"/>
              <a:gd name="connsiteY0" fmla="*/ 1874521 h 1946911"/>
              <a:gd name="connsiteX1" fmla="*/ 41972 w 1302989"/>
              <a:gd name="connsiteY1" fmla="*/ 535306 h 1946911"/>
              <a:gd name="connsiteX2" fmla="*/ 449642 w 1302989"/>
              <a:gd name="connsiteY2" fmla="*/ 1 h 1946911"/>
              <a:gd name="connsiteX3" fmla="*/ 1249742 w 1302989"/>
              <a:gd name="connsiteY3" fmla="*/ 537211 h 1946911"/>
              <a:gd name="connsiteX4" fmla="*/ 1232597 w 1302989"/>
              <a:gd name="connsiteY4" fmla="*/ 1946911 h 1946911"/>
              <a:gd name="connsiteX0" fmla="*/ 36257 w 1269604"/>
              <a:gd name="connsiteY0" fmla="*/ 1874546 h 1946936"/>
              <a:gd name="connsiteX1" fmla="*/ 41972 w 1269604"/>
              <a:gd name="connsiteY1" fmla="*/ 535331 h 1946936"/>
              <a:gd name="connsiteX2" fmla="*/ 449642 w 1269604"/>
              <a:gd name="connsiteY2" fmla="*/ 26 h 1946936"/>
              <a:gd name="connsiteX3" fmla="*/ 1204022 w 1269604"/>
              <a:gd name="connsiteY3" fmla="*/ 552476 h 1946936"/>
              <a:gd name="connsiteX4" fmla="*/ 1232597 w 1269604"/>
              <a:gd name="connsiteY4" fmla="*/ 1946936 h 1946936"/>
              <a:gd name="connsiteX0" fmla="*/ 36257 w 1256182"/>
              <a:gd name="connsiteY0" fmla="*/ 1874546 h 2061236"/>
              <a:gd name="connsiteX1" fmla="*/ 41972 w 1256182"/>
              <a:gd name="connsiteY1" fmla="*/ 535331 h 2061236"/>
              <a:gd name="connsiteX2" fmla="*/ 449642 w 1256182"/>
              <a:gd name="connsiteY2" fmla="*/ 26 h 2061236"/>
              <a:gd name="connsiteX3" fmla="*/ 1204022 w 1256182"/>
              <a:gd name="connsiteY3" fmla="*/ 552476 h 2061236"/>
              <a:gd name="connsiteX4" fmla="*/ 1194497 w 1256182"/>
              <a:gd name="connsiteY4" fmla="*/ 2061236 h 2061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182" h="2061236">
                <a:moveTo>
                  <a:pt x="36257" y="1874546"/>
                </a:moveTo>
                <a:cubicBezTo>
                  <a:pt x="2126" y="1384008"/>
                  <a:pt x="-26925" y="847751"/>
                  <a:pt x="41972" y="535331"/>
                </a:cubicBezTo>
                <a:cubicBezTo>
                  <a:pt x="110869" y="222911"/>
                  <a:pt x="255967" y="-2832"/>
                  <a:pt x="449642" y="26"/>
                </a:cubicBezTo>
                <a:cubicBezTo>
                  <a:pt x="643317" y="2884"/>
                  <a:pt x="1079880" y="208941"/>
                  <a:pt x="1204022" y="552476"/>
                </a:cubicBezTo>
                <a:cubicBezTo>
                  <a:pt x="1328164" y="896011"/>
                  <a:pt x="1191322" y="1835811"/>
                  <a:pt x="1194497" y="2061236"/>
                </a:cubicBezTo>
              </a:path>
            </a:pathLst>
          </a:custGeom>
          <a:noFill/>
          <a:ln w="19050">
            <a:solidFill>
              <a:srgbClr val="8BC9A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bwMode="gray">
          <a:xfrm>
            <a:off x="1930345" y="2000807"/>
            <a:ext cx="2488378" cy="2915416"/>
          </a:xfrm>
          <a:custGeom>
            <a:avLst/>
            <a:gdLst>
              <a:gd name="connsiteX0" fmla="*/ 931673 w 2665223"/>
              <a:gd name="connsiteY0" fmla="*/ 2688872 h 2917472"/>
              <a:gd name="connsiteX1" fmla="*/ 931673 w 2665223"/>
              <a:gd name="connsiteY1" fmla="*/ 1021997 h 2917472"/>
              <a:gd name="connsiteX2" fmla="*/ 493523 w 2665223"/>
              <a:gd name="connsiteY2" fmla="*/ 402872 h 2917472"/>
              <a:gd name="connsiteX3" fmla="*/ 112523 w 2665223"/>
              <a:gd name="connsiteY3" fmla="*/ 21872 h 2917472"/>
              <a:gd name="connsiteX4" fmla="*/ 2665223 w 2665223"/>
              <a:gd name="connsiteY4" fmla="*/ 21872 h 2917472"/>
              <a:gd name="connsiteX5" fmla="*/ 2369948 w 2665223"/>
              <a:gd name="connsiteY5" fmla="*/ 317147 h 2917472"/>
              <a:gd name="connsiteX6" fmla="*/ 2131823 w 2665223"/>
              <a:gd name="connsiteY6" fmla="*/ 317147 h 2917472"/>
              <a:gd name="connsiteX7" fmla="*/ 1912748 w 2665223"/>
              <a:gd name="connsiteY7" fmla="*/ 2917472 h 2917472"/>
              <a:gd name="connsiteX0" fmla="*/ 931673 w 2665223"/>
              <a:gd name="connsiteY0" fmla="*/ 2688872 h 2917472"/>
              <a:gd name="connsiteX1" fmla="*/ 931673 w 2665223"/>
              <a:gd name="connsiteY1" fmla="*/ 1021997 h 2917472"/>
              <a:gd name="connsiteX2" fmla="*/ 493523 w 2665223"/>
              <a:gd name="connsiteY2" fmla="*/ 402872 h 2917472"/>
              <a:gd name="connsiteX3" fmla="*/ 112523 w 2665223"/>
              <a:gd name="connsiteY3" fmla="*/ 21872 h 2917472"/>
              <a:gd name="connsiteX4" fmla="*/ 2665223 w 2665223"/>
              <a:gd name="connsiteY4" fmla="*/ 21872 h 2917472"/>
              <a:gd name="connsiteX5" fmla="*/ 2369948 w 2665223"/>
              <a:gd name="connsiteY5" fmla="*/ 317147 h 2917472"/>
              <a:gd name="connsiteX6" fmla="*/ 2007998 w 2665223"/>
              <a:gd name="connsiteY6" fmla="*/ 907697 h 2917472"/>
              <a:gd name="connsiteX7" fmla="*/ 1912748 w 2665223"/>
              <a:gd name="connsiteY7" fmla="*/ 2917472 h 2917472"/>
              <a:gd name="connsiteX0" fmla="*/ 931673 w 2665223"/>
              <a:gd name="connsiteY0" fmla="*/ 2688872 h 2917472"/>
              <a:gd name="connsiteX1" fmla="*/ 931673 w 2665223"/>
              <a:gd name="connsiteY1" fmla="*/ 1021997 h 2917472"/>
              <a:gd name="connsiteX2" fmla="*/ 493523 w 2665223"/>
              <a:gd name="connsiteY2" fmla="*/ 402872 h 2917472"/>
              <a:gd name="connsiteX3" fmla="*/ 112523 w 2665223"/>
              <a:gd name="connsiteY3" fmla="*/ 21872 h 2917472"/>
              <a:gd name="connsiteX4" fmla="*/ 2665223 w 2665223"/>
              <a:gd name="connsiteY4" fmla="*/ 21872 h 2917472"/>
              <a:gd name="connsiteX5" fmla="*/ 2236598 w 2665223"/>
              <a:gd name="connsiteY5" fmla="*/ 269522 h 2917472"/>
              <a:gd name="connsiteX6" fmla="*/ 2007998 w 2665223"/>
              <a:gd name="connsiteY6" fmla="*/ 907697 h 2917472"/>
              <a:gd name="connsiteX7" fmla="*/ 1912748 w 2665223"/>
              <a:gd name="connsiteY7" fmla="*/ 2917472 h 2917472"/>
              <a:gd name="connsiteX0" fmla="*/ 931673 w 2531873"/>
              <a:gd name="connsiteY0" fmla="*/ 2667000 h 2895600"/>
              <a:gd name="connsiteX1" fmla="*/ 931673 w 2531873"/>
              <a:gd name="connsiteY1" fmla="*/ 1000125 h 2895600"/>
              <a:gd name="connsiteX2" fmla="*/ 493523 w 2531873"/>
              <a:gd name="connsiteY2" fmla="*/ 381000 h 2895600"/>
              <a:gd name="connsiteX3" fmla="*/ 112523 w 2531873"/>
              <a:gd name="connsiteY3" fmla="*/ 0 h 2895600"/>
              <a:gd name="connsiteX4" fmla="*/ 2531873 w 2531873"/>
              <a:gd name="connsiteY4" fmla="*/ 19050 h 2895600"/>
              <a:gd name="connsiteX5" fmla="*/ 2236598 w 2531873"/>
              <a:gd name="connsiteY5" fmla="*/ 247650 h 2895600"/>
              <a:gd name="connsiteX6" fmla="*/ 2007998 w 2531873"/>
              <a:gd name="connsiteY6" fmla="*/ 885825 h 2895600"/>
              <a:gd name="connsiteX7" fmla="*/ 1912748 w 2531873"/>
              <a:gd name="connsiteY7" fmla="*/ 2895600 h 2895600"/>
              <a:gd name="connsiteX0" fmla="*/ 931673 w 2779523"/>
              <a:gd name="connsiteY0" fmla="*/ 2667000 h 2895600"/>
              <a:gd name="connsiteX1" fmla="*/ 931673 w 2779523"/>
              <a:gd name="connsiteY1" fmla="*/ 1000125 h 2895600"/>
              <a:gd name="connsiteX2" fmla="*/ 493523 w 2779523"/>
              <a:gd name="connsiteY2" fmla="*/ 381000 h 2895600"/>
              <a:gd name="connsiteX3" fmla="*/ 112523 w 2779523"/>
              <a:gd name="connsiteY3" fmla="*/ 0 h 2895600"/>
              <a:gd name="connsiteX4" fmla="*/ 2779523 w 2779523"/>
              <a:gd name="connsiteY4" fmla="*/ 47625 h 2895600"/>
              <a:gd name="connsiteX5" fmla="*/ 2236598 w 2779523"/>
              <a:gd name="connsiteY5" fmla="*/ 247650 h 2895600"/>
              <a:gd name="connsiteX6" fmla="*/ 2007998 w 2779523"/>
              <a:gd name="connsiteY6" fmla="*/ 885825 h 2895600"/>
              <a:gd name="connsiteX7" fmla="*/ 1912748 w 2779523"/>
              <a:gd name="connsiteY7" fmla="*/ 2895600 h 2895600"/>
              <a:gd name="connsiteX0" fmla="*/ 931673 w 2731898"/>
              <a:gd name="connsiteY0" fmla="*/ 2695575 h 2924175"/>
              <a:gd name="connsiteX1" fmla="*/ 931673 w 2731898"/>
              <a:gd name="connsiteY1" fmla="*/ 1028700 h 2924175"/>
              <a:gd name="connsiteX2" fmla="*/ 493523 w 2731898"/>
              <a:gd name="connsiteY2" fmla="*/ 409575 h 2924175"/>
              <a:gd name="connsiteX3" fmla="*/ 112523 w 2731898"/>
              <a:gd name="connsiteY3" fmla="*/ 28575 h 2924175"/>
              <a:gd name="connsiteX4" fmla="*/ 2731898 w 2731898"/>
              <a:gd name="connsiteY4" fmla="*/ 0 h 2924175"/>
              <a:gd name="connsiteX5" fmla="*/ 2236598 w 2731898"/>
              <a:gd name="connsiteY5" fmla="*/ 276225 h 2924175"/>
              <a:gd name="connsiteX6" fmla="*/ 2007998 w 2731898"/>
              <a:gd name="connsiteY6" fmla="*/ 914400 h 2924175"/>
              <a:gd name="connsiteX7" fmla="*/ 1912748 w 2731898"/>
              <a:gd name="connsiteY7" fmla="*/ 2924175 h 2924175"/>
              <a:gd name="connsiteX0" fmla="*/ 931673 w 2732974"/>
              <a:gd name="connsiteY0" fmla="*/ 2695575 h 2924175"/>
              <a:gd name="connsiteX1" fmla="*/ 931673 w 2732974"/>
              <a:gd name="connsiteY1" fmla="*/ 1028700 h 2924175"/>
              <a:gd name="connsiteX2" fmla="*/ 493523 w 2732974"/>
              <a:gd name="connsiteY2" fmla="*/ 409575 h 2924175"/>
              <a:gd name="connsiteX3" fmla="*/ 112523 w 2732974"/>
              <a:gd name="connsiteY3" fmla="*/ 28575 h 2924175"/>
              <a:gd name="connsiteX4" fmla="*/ 2731898 w 2732974"/>
              <a:gd name="connsiteY4" fmla="*/ 0 h 2924175"/>
              <a:gd name="connsiteX5" fmla="*/ 2236598 w 2732974"/>
              <a:gd name="connsiteY5" fmla="*/ 276225 h 2924175"/>
              <a:gd name="connsiteX6" fmla="*/ 2007998 w 2732974"/>
              <a:gd name="connsiteY6" fmla="*/ 914400 h 2924175"/>
              <a:gd name="connsiteX7" fmla="*/ 1912748 w 2732974"/>
              <a:gd name="connsiteY7" fmla="*/ 2924175 h 2924175"/>
              <a:gd name="connsiteX0" fmla="*/ 931673 w 2647501"/>
              <a:gd name="connsiteY0" fmla="*/ 2695575 h 2924175"/>
              <a:gd name="connsiteX1" fmla="*/ 931673 w 2647501"/>
              <a:gd name="connsiteY1" fmla="*/ 1028700 h 2924175"/>
              <a:gd name="connsiteX2" fmla="*/ 493523 w 2647501"/>
              <a:gd name="connsiteY2" fmla="*/ 409575 h 2924175"/>
              <a:gd name="connsiteX3" fmla="*/ 112523 w 2647501"/>
              <a:gd name="connsiteY3" fmla="*/ 28575 h 2924175"/>
              <a:gd name="connsiteX4" fmla="*/ 2646173 w 2647501"/>
              <a:gd name="connsiteY4" fmla="*/ 0 h 2924175"/>
              <a:gd name="connsiteX5" fmla="*/ 2236598 w 2647501"/>
              <a:gd name="connsiteY5" fmla="*/ 276225 h 2924175"/>
              <a:gd name="connsiteX6" fmla="*/ 2007998 w 2647501"/>
              <a:gd name="connsiteY6" fmla="*/ 914400 h 2924175"/>
              <a:gd name="connsiteX7" fmla="*/ 1912748 w 2647501"/>
              <a:gd name="connsiteY7" fmla="*/ 2924175 h 2924175"/>
              <a:gd name="connsiteX0" fmla="*/ 602382 w 2318210"/>
              <a:gd name="connsiteY0" fmla="*/ 2796540 h 3025140"/>
              <a:gd name="connsiteX1" fmla="*/ 602382 w 2318210"/>
              <a:gd name="connsiteY1" fmla="*/ 1129665 h 3025140"/>
              <a:gd name="connsiteX2" fmla="*/ 164232 w 2318210"/>
              <a:gd name="connsiteY2" fmla="*/ 510540 h 3025140"/>
              <a:gd name="connsiteX3" fmla="*/ 209952 w 2318210"/>
              <a:gd name="connsiteY3" fmla="*/ 0 h 3025140"/>
              <a:gd name="connsiteX4" fmla="*/ 2316882 w 2318210"/>
              <a:gd name="connsiteY4" fmla="*/ 100965 h 3025140"/>
              <a:gd name="connsiteX5" fmla="*/ 1907307 w 2318210"/>
              <a:gd name="connsiteY5" fmla="*/ 377190 h 3025140"/>
              <a:gd name="connsiteX6" fmla="*/ 1678707 w 2318210"/>
              <a:gd name="connsiteY6" fmla="*/ 1015365 h 3025140"/>
              <a:gd name="connsiteX7" fmla="*/ 1583457 w 2318210"/>
              <a:gd name="connsiteY7" fmla="*/ 3025140 h 3025140"/>
              <a:gd name="connsiteX0" fmla="*/ 535167 w 2250995"/>
              <a:gd name="connsiteY0" fmla="*/ 2796540 h 3025140"/>
              <a:gd name="connsiteX1" fmla="*/ 535167 w 2250995"/>
              <a:gd name="connsiteY1" fmla="*/ 1129665 h 3025140"/>
              <a:gd name="connsiteX2" fmla="*/ 333237 w 2250995"/>
              <a:gd name="connsiteY2" fmla="*/ 480060 h 3025140"/>
              <a:gd name="connsiteX3" fmla="*/ 142737 w 2250995"/>
              <a:gd name="connsiteY3" fmla="*/ 0 h 3025140"/>
              <a:gd name="connsiteX4" fmla="*/ 2249667 w 2250995"/>
              <a:gd name="connsiteY4" fmla="*/ 100965 h 3025140"/>
              <a:gd name="connsiteX5" fmla="*/ 1840092 w 2250995"/>
              <a:gd name="connsiteY5" fmla="*/ 377190 h 3025140"/>
              <a:gd name="connsiteX6" fmla="*/ 1611492 w 2250995"/>
              <a:gd name="connsiteY6" fmla="*/ 1015365 h 3025140"/>
              <a:gd name="connsiteX7" fmla="*/ 1516242 w 2250995"/>
              <a:gd name="connsiteY7" fmla="*/ 3025140 h 3025140"/>
              <a:gd name="connsiteX0" fmla="*/ 783249 w 2499077"/>
              <a:gd name="connsiteY0" fmla="*/ 2695575 h 2924175"/>
              <a:gd name="connsiteX1" fmla="*/ 783249 w 2499077"/>
              <a:gd name="connsiteY1" fmla="*/ 1028700 h 2924175"/>
              <a:gd name="connsiteX2" fmla="*/ 581319 w 2499077"/>
              <a:gd name="connsiteY2" fmla="*/ 379095 h 2924175"/>
              <a:gd name="connsiteX3" fmla="*/ 101259 w 2499077"/>
              <a:gd name="connsiteY3" fmla="*/ 5715 h 2924175"/>
              <a:gd name="connsiteX4" fmla="*/ 2497749 w 2499077"/>
              <a:gd name="connsiteY4" fmla="*/ 0 h 2924175"/>
              <a:gd name="connsiteX5" fmla="*/ 2088174 w 2499077"/>
              <a:gd name="connsiteY5" fmla="*/ 276225 h 2924175"/>
              <a:gd name="connsiteX6" fmla="*/ 1859574 w 2499077"/>
              <a:gd name="connsiteY6" fmla="*/ 914400 h 2924175"/>
              <a:gd name="connsiteX7" fmla="*/ 1764324 w 2499077"/>
              <a:gd name="connsiteY7" fmla="*/ 2924175 h 2924175"/>
              <a:gd name="connsiteX0" fmla="*/ 774001 w 2489829"/>
              <a:gd name="connsiteY0" fmla="*/ 2695575 h 2924175"/>
              <a:gd name="connsiteX1" fmla="*/ 774001 w 2489829"/>
              <a:gd name="connsiteY1" fmla="*/ 1028700 h 2924175"/>
              <a:gd name="connsiteX2" fmla="*/ 671131 w 2489829"/>
              <a:gd name="connsiteY2" fmla="*/ 348615 h 2924175"/>
              <a:gd name="connsiteX3" fmla="*/ 92011 w 2489829"/>
              <a:gd name="connsiteY3" fmla="*/ 5715 h 2924175"/>
              <a:gd name="connsiteX4" fmla="*/ 2488501 w 2489829"/>
              <a:gd name="connsiteY4" fmla="*/ 0 h 2924175"/>
              <a:gd name="connsiteX5" fmla="*/ 2078926 w 2489829"/>
              <a:gd name="connsiteY5" fmla="*/ 276225 h 2924175"/>
              <a:gd name="connsiteX6" fmla="*/ 1850326 w 2489829"/>
              <a:gd name="connsiteY6" fmla="*/ 914400 h 2924175"/>
              <a:gd name="connsiteX7" fmla="*/ 1755076 w 2489829"/>
              <a:gd name="connsiteY7" fmla="*/ 2924175 h 2924175"/>
              <a:gd name="connsiteX0" fmla="*/ 774001 w 2489829"/>
              <a:gd name="connsiteY0" fmla="*/ 2695575 h 2924175"/>
              <a:gd name="connsiteX1" fmla="*/ 865441 w 2489829"/>
              <a:gd name="connsiteY1" fmla="*/ 1021080 h 2924175"/>
              <a:gd name="connsiteX2" fmla="*/ 671131 w 2489829"/>
              <a:gd name="connsiteY2" fmla="*/ 348615 h 2924175"/>
              <a:gd name="connsiteX3" fmla="*/ 92011 w 2489829"/>
              <a:gd name="connsiteY3" fmla="*/ 5715 h 2924175"/>
              <a:gd name="connsiteX4" fmla="*/ 2488501 w 2489829"/>
              <a:gd name="connsiteY4" fmla="*/ 0 h 2924175"/>
              <a:gd name="connsiteX5" fmla="*/ 2078926 w 2489829"/>
              <a:gd name="connsiteY5" fmla="*/ 276225 h 2924175"/>
              <a:gd name="connsiteX6" fmla="*/ 1850326 w 2489829"/>
              <a:gd name="connsiteY6" fmla="*/ 914400 h 2924175"/>
              <a:gd name="connsiteX7" fmla="*/ 1755076 w 2489829"/>
              <a:gd name="connsiteY7" fmla="*/ 2924175 h 2924175"/>
              <a:gd name="connsiteX0" fmla="*/ 880681 w 2489829"/>
              <a:gd name="connsiteY0" fmla="*/ 2687955 h 2924175"/>
              <a:gd name="connsiteX1" fmla="*/ 865441 w 2489829"/>
              <a:gd name="connsiteY1" fmla="*/ 1021080 h 2924175"/>
              <a:gd name="connsiteX2" fmla="*/ 671131 w 2489829"/>
              <a:gd name="connsiteY2" fmla="*/ 348615 h 2924175"/>
              <a:gd name="connsiteX3" fmla="*/ 92011 w 2489829"/>
              <a:gd name="connsiteY3" fmla="*/ 5715 h 2924175"/>
              <a:gd name="connsiteX4" fmla="*/ 2488501 w 2489829"/>
              <a:gd name="connsiteY4" fmla="*/ 0 h 2924175"/>
              <a:gd name="connsiteX5" fmla="*/ 2078926 w 2489829"/>
              <a:gd name="connsiteY5" fmla="*/ 276225 h 2924175"/>
              <a:gd name="connsiteX6" fmla="*/ 1850326 w 2489829"/>
              <a:gd name="connsiteY6" fmla="*/ 914400 h 2924175"/>
              <a:gd name="connsiteX7" fmla="*/ 1755076 w 2489829"/>
              <a:gd name="connsiteY7" fmla="*/ 2924175 h 2924175"/>
              <a:gd name="connsiteX0" fmla="*/ 880681 w 2489829"/>
              <a:gd name="connsiteY0" fmla="*/ 2687955 h 2924175"/>
              <a:gd name="connsiteX1" fmla="*/ 834961 w 2489829"/>
              <a:gd name="connsiteY1" fmla="*/ 1021080 h 2924175"/>
              <a:gd name="connsiteX2" fmla="*/ 671131 w 2489829"/>
              <a:gd name="connsiteY2" fmla="*/ 348615 h 2924175"/>
              <a:gd name="connsiteX3" fmla="*/ 92011 w 2489829"/>
              <a:gd name="connsiteY3" fmla="*/ 5715 h 2924175"/>
              <a:gd name="connsiteX4" fmla="*/ 2488501 w 2489829"/>
              <a:gd name="connsiteY4" fmla="*/ 0 h 2924175"/>
              <a:gd name="connsiteX5" fmla="*/ 2078926 w 2489829"/>
              <a:gd name="connsiteY5" fmla="*/ 276225 h 2924175"/>
              <a:gd name="connsiteX6" fmla="*/ 1850326 w 2489829"/>
              <a:gd name="connsiteY6" fmla="*/ 914400 h 2924175"/>
              <a:gd name="connsiteX7" fmla="*/ 1755076 w 2489829"/>
              <a:gd name="connsiteY7" fmla="*/ 2924175 h 2924175"/>
              <a:gd name="connsiteX0" fmla="*/ 834961 w 2489829"/>
              <a:gd name="connsiteY0" fmla="*/ 2680335 h 2924175"/>
              <a:gd name="connsiteX1" fmla="*/ 834961 w 2489829"/>
              <a:gd name="connsiteY1" fmla="*/ 1021080 h 2924175"/>
              <a:gd name="connsiteX2" fmla="*/ 671131 w 2489829"/>
              <a:gd name="connsiteY2" fmla="*/ 348615 h 2924175"/>
              <a:gd name="connsiteX3" fmla="*/ 92011 w 2489829"/>
              <a:gd name="connsiteY3" fmla="*/ 5715 h 2924175"/>
              <a:gd name="connsiteX4" fmla="*/ 2488501 w 2489829"/>
              <a:gd name="connsiteY4" fmla="*/ 0 h 2924175"/>
              <a:gd name="connsiteX5" fmla="*/ 2078926 w 2489829"/>
              <a:gd name="connsiteY5" fmla="*/ 276225 h 2924175"/>
              <a:gd name="connsiteX6" fmla="*/ 1850326 w 2489829"/>
              <a:gd name="connsiteY6" fmla="*/ 914400 h 2924175"/>
              <a:gd name="connsiteX7" fmla="*/ 1755076 w 2489829"/>
              <a:gd name="connsiteY7" fmla="*/ 2924175 h 2924175"/>
              <a:gd name="connsiteX0" fmla="*/ 834961 w 2489350"/>
              <a:gd name="connsiteY0" fmla="*/ 2680335 h 2924175"/>
              <a:gd name="connsiteX1" fmla="*/ 834961 w 2489350"/>
              <a:gd name="connsiteY1" fmla="*/ 1021080 h 2924175"/>
              <a:gd name="connsiteX2" fmla="*/ 671131 w 2489350"/>
              <a:gd name="connsiteY2" fmla="*/ 348615 h 2924175"/>
              <a:gd name="connsiteX3" fmla="*/ 92011 w 2489350"/>
              <a:gd name="connsiteY3" fmla="*/ 5715 h 2924175"/>
              <a:gd name="connsiteX4" fmla="*/ 2488501 w 2489350"/>
              <a:gd name="connsiteY4" fmla="*/ 0 h 2924175"/>
              <a:gd name="connsiteX5" fmla="*/ 1873186 w 2489350"/>
              <a:gd name="connsiteY5" fmla="*/ 306705 h 2924175"/>
              <a:gd name="connsiteX6" fmla="*/ 1850326 w 2489350"/>
              <a:gd name="connsiteY6" fmla="*/ 914400 h 2924175"/>
              <a:gd name="connsiteX7" fmla="*/ 1755076 w 2489350"/>
              <a:gd name="connsiteY7" fmla="*/ 2924175 h 2924175"/>
              <a:gd name="connsiteX0" fmla="*/ 834961 w 2489350"/>
              <a:gd name="connsiteY0" fmla="*/ 2680335 h 2924175"/>
              <a:gd name="connsiteX1" fmla="*/ 834961 w 2489350"/>
              <a:gd name="connsiteY1" fmla="*/ 1021080 h 2924175"/>
              <a:gd name="connsiteX2" fmla="*/ 671131 w 2489350"/>
              <a:gd name="connsiteY2" fmla="*/ 348615 h 2924175"/>
              <a:gd name="connsiteX3" fmla="*/ 92011 w 2489350"/>
              <a:gd name="connsiteY3" fmla="*/ 5715 h 2924175"/>
              <a:gd name="connsiteX4" fmla="*/ 2488501 w 2489350"/>
              <a:gd name="connsiteY4" fmla="*/ 0 h 2924175"/>
              <a:gd name="connsiteX5" fmla="*/ 1873186 w 2489350"/>
              <a:gd name="connsiteY5" fmla="*/ 306705 h 2924175"/>
              <a:gd name="connsiteX6" fmla="*/ 1789366 w 2489350"/>
              <a:gd name="connsiteY6" fmla="*/ 899160 h 2924175"/>
              <a:gd name="connsiteX7" fmla="*/ 1755076 w 2489350"/>
              <a:gd name="connsiteY7" fmla="*/ 2924175 h 2924175"/>
              <a:gd name="connsiteX0" fmla="*/ 834961 w 2489350"/>
              <a:gd name="connsiteY0" fmla="*/ 2680335 h 2924175"/>
              <a:gd name="connsiteX1" fmla="*/ 834961 w 2489350"/>
              <a:gd name="connsiteY1" fmla="*/ 1021080 h 2924175"/>
              <a:gd name="connsiteX2" fmla="*/ 671131 w 2489350"/>
              <a:gd name="connsiteY2" fmla="*/ 348615 h 2924175"/>
              <a:gd name="connsiteX3" fmla="*/ 92011 w 2489350"/>
              <a:gd name="connsiteY3" fmla="*/ 5715 h 2924175"/>
              <a:gd name="connsiteX4" fmla="*/ 2488501 w 2489350"/>
              <a:gd name="connsiteY4" fmla="*/ 0 h 2924175"/>
              <a:gd name="connsiteX5" fmla="*/ 1873186 w 2489350"/>
              <a:gd name="connsiteY5" fmla="*/ 306705 h 2924175"/>
              <a:gd name="connsiteX6" fmla="*/ 1705546 w 2489350"/>
              <a:gd name="connsiteY6" fmla="*/ 883920 h 2924175"/>
              <a:gd name="connsiteX7" fmla="*/ 1755076 w 2489350"/>
              <a:gd name="connsiteY7" fmla="*/ 2924175 h 2924175"/>
              <a:gd name="connsiteX0" fmla="*/ 834961 w 2489350"/>
              <a:gd name="connsiteY0" fmla="*/ 2680335 h 2924175"/>
              <a:gd name="connsiteX1" fmla="*/ 834961 w 2489350"/>
              <a:gd name="connsiteY1" fmla="*/ 1021080 h 2924175"/>
              <a:gd name="connsiteX2" fmla="*/ 671131 w 2489350"/>
              <a:gd name="connsiteY2" fmla="*/ 348615 h 2924175"/>
              <a:gd name="connsiteX3" fmla="*/ 92011 w 2489350"/>
              <a:gd name="connsiteY3" fmla="*/ 5715 h 2924175"/>
              <a:gd name="connsiteX4" fmla="*/ 2488501 w 2489350"/>
              <a:gd name="connsiteY4" fmla="*/ 0 h 2924175"/>
              <a:gd name="connsiteX5" fmla="*/ 1873186 w 2489350"/>
              <a:gd name="connsiteY5" fmla="*/ 306705 h 2924175"/>
              <a:gd name="connsiteX6" fmla="*/ 1751266 w 2489350"/>
              <a:gd name="connsiteY6" fmla="*/ 876300 h 2924175"/>
              <a:gd name="connsiteX7" fmla="*/ 1755076 w 2489350"/>
              <a:gd name="connsiteY7" fmla="*/ 2924175 h 2924175"/>
              <a:gd name="connsiteX0" fmla="*/ 834961 w 2489350"/>
              <a:gd name="connsiteY0" fmla="*/ 2680335 h 2916555"/>
              <a:gd name="connsiteX1" fmla="*/ 834961 w 2489350"/>
              <a:gd name="connsiteY1" fmla="*/ 1021080 h 2916555"/>
              <a:gd name="connsiteX2" fmla="*/ 671131 w 2489350"/>
              <a:gd name="connsiteY2" fmla="*/ 348615 h 2916555"/>
              <a:gd name="connsiteX3" fmla="*/ 92011 w 2489350"/>
              <a:gd name="connsiteY3" fmla="*/ 5715 h 2916555"/>
              <a:gd name="connsiteX4" fmla="*/ 2488501 w 2489350"/>
              <a:gd name="connsiteY4" fmla="*/ 0 h 2916555"/>
              <a:gd name="connsiteX5" fmla="*/ 1873186 w 2489350"/>
              <a:gd name="connsiteY5" fmla="*/ 306705 h 2916555"/>
              <a:gd name="connsiteX6" fmla="*/ 1751266 w 2489350"/>
              <a:gd name="connsiteY6" fmla="*/ 876300 h 2916555"/>
              <a:gd name="connsiteX7" fmla="*/ 1709356 w 2489350"/>
              <a:gd name="connsiteY7" fmla="*/ 2916555 h 2916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9350" h="2916555">
                <a:moveTo>
                  <a:pt x="834961" y="2680335"/>
                </a:moveTo>
                <a:cubicBezTo>
                  <a:pt x="871473" y="2037397"/>
                  <a:pt x="862266" y="1409700"/>
                  <a:pt x="834961" y="1021080"/>
                </a:cubicBezTo>
                <a:cubicBezTo>
                  <a:pt x="807656" y="632460"/>
                  <a:pt x="826706" y="515302"/>
                  <a:pt x="671131" y="348615"/>
                </a:cubicBezTo>
                <a:cubicBezTo>
                  <a:pt x="544131" y="221615"/>
                  <a:pt x="-269939" y="69215"/>
                  <a:pt x="92011" y="5715"/>
                </a:cubicBezTo>
                <a:lnTo>
                  <a:pt x="2488501" y="0"/>
                </a:lnTo>
                <a:cubicBezTo>
                  <a:pt x="2513901" y="146050"/>
                  <a:pt x="1962086" y="257492"/>
                  <a:pt x="1873186" y="306705"/>
                </a:cubicBezTo>
                <a:cubicBezTo>
                  <a:pt x="1793811" y="306705"/>
                  <a:pt x="1778571" y="441325"/>
                  <a:pt x="1751266" y="876300"/>
                </a:cubicBezTo>
                <a:cubicBezTo>
                  <a:pt x="1723961" y="1311275"/>
                  <a:pt x="1709356" y="2916555"/>
                  <a:pt x="1709356" y="2916555"/>
                </a:cubicBezTo>
              </a:path>
            </a:pathLst>
          </a:custGeom>
          <a:noFill/>
          <a:ln w="19050">
            <a:solidFill>
              <a:srgbClr val="8BC9A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6324562" y="2251230"/>
            <a:ext cx="2254884" cy="226952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6446359"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7038971"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7631582"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8224194"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6414473" y="2431109"/>
            <a:ext cx="964536"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7517755" y="2431109"/>
            <a:ext cx="964536" cy="21676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58" idx="2"/>
          </p:cNvCxnSpPr>
          <p:nvPr/>
        </p:nvCxnSpPr>
        <p:spPr bwMode="gray">
          <a:xfrm flipH="1">
            <a:off x="6575409" y="2658503"/>
            <a:ext cx="321332"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8" idx="2"/>
            <a:endCxn id="54" idx="0"/>
          </p:cNvCxnSpPr>
          <p:nvPr/>
        </p:nvCxnSpPr>
        <p:spPr bwMode="gray">
          <a:xfrm>
            <a:off x="6896741" y="2658503"/>
            <a:ext cx="271278"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6" idx="0"/>
            <a:endCxn id="58" idx="2"/>
          </p:cNvCxnSpPr>
          <p:nvPr/>
        </p:nvCxnSpPr>
        <p:spPr bwMode="gray">
          <a:xfrm flipH="1" flipV="1">
            <a:off x="6896741" y="2658503"/>
            <a:ext cx="1456501"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8" idx="2"/>
            <a:endCxn id="55" idx="0"/>
          </p:cNvCxnSpPr>
          <p:nvPr/>
        </p:nvCxnSpPr>
        <p:spPr bwMode="gray">
          <a:xfrm>
            <a:off x="6896741" y="2658503"/>
            <a:ext cx="863890"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flipH="1">
            <a:off x="6575407" y="2658503"/>
            <a:ext cx="1424616"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0" idx="2"/>
            <a:endCxn id="54" idx="0"/>
          </p:cNvCxnSpPr>
          <p:nvPr/>
        </p:nvCxnSpPr>
        <p:spPr bwMode="gray">
          <a:xfrm flipH="1">
            <a:off x="7168020" y="2647873"/>
            <a:ext cx="832004"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0" idx="2"/>
            <a:endCxn id="55" idx="0"/>
          </p:cNvCxnSpPr>
          <p:nvPr/>
        </p:nvCxnSpPr>
        <p:spPr bwMode="gray">
          <a:xfrm flipH="1">
            <a:off x="7760631" y="2647873"/>
            <a:ext cx="239392"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0" idx="2"/>
            <a:endCxn id="56" idx="0"/>
          </p:cNvCxnSpPr>
          <p:nvPr/>
        </p:nvCxnSpPr>
        <p:spPr bwMode="gray">
          <a:xfrm>
            <a:off x="8000024" y="2647873"/>
            <a:ext cx="353219"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9130375" y="2251230"/>
            <a:ext cx="2254884" cy="226952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9252172"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9844784"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10437395"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11030007" y="3268475"/>
            <a:ext cx="258097" cy="1172250"/>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9220286" y="2431109"/>
            <a:ext cx="964536"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10323568" y="2431109"/>
            <a:ext cx="964536" cy="21676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a:stCxn id="75" idx="2"/>
            <a:endCxn id="70" idx="0"/>
          </p:cNvCxnSpPr>
          <p:nvPr/>
        </p:nvCxnSpPr>
        <p:spPr bwMode="gray">
          <a:xfrm flipH="1">
            <a:off x="9381221" y="2658503"/>
            <a:ext cx="321333"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5" idx="2"/>
            <a:endCxn id="71" idx="0"/>
          </p:cNvCxnSpPr>
          <p:nvPr/>
        </p:nvCxnSpPr>
        <p:spPr bwMode="gray">
          <a:xfrm>
            <a:off x="9702554" y="2658503"/>
            <a:ext cx="271278"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3" idx="0"/>
            <a:endCxn id="75" idx="2"/>
          </p:cNvCxnSpPr>
          <p:nvPr/>
        </p:nvCxnSpPr>
        <p:spPr bwMode="gray">
          <a:xfrm flipH="1" flipV="1">
            <a:off x="9702554" y="2658503"/>
            <a:ext cx="1456501"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5" idx="2"/>
            <a:endCxn id="72" idx="0"/>
          </p:cNvCxnSpPr>
          <p:nvPr/>
        </p:nvCxnSpPr>
        <p:spPr bwMode="gray">
          <a:xfrm>
            <a:off x="9702554" y="2658503"/>
            <a:ext cx="863890" cy="60997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7" idx="2"/>
            <a:endCxn id="70" idx="0"/>
          </p:cNvCxnSpPr>
          <p:nvPr/>
        </p:nvCxnSpPr>
        <p:spPr bwMode="gray">
          <a:xfrm flipH="1">
            <a:off x="9381220" y="2647873"/>
            <a:ext cx="1424616"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77" idx="2"/>
            <a:endCxn id="71" idx="0"/>
          </p:cNvCxnSpPr>
          <p:nvPr/>
        </p:nvCxnSpPr>
        <p:spPr bwMode="gray">
          <a:xfrm flipH="1">
            <a:off x="9973833" y="2647873"/>
            <a:ext cx="832004"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7" idx="2"/>
            <a:endCxn id="72" idx="0"/>
          </p:cNvCxnSpPr>
          <p:nvPr/>
        </p:nvCxnSpPr>
        <p:spPr bwMode="gray">
          <a:xfrm flipH="1">
            <a:off x="10566444" y="2647873"/>
            <a:ext cx="239392"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7" idx="2"/>
            <a:endCxn id="73" idx="0"/>
          </p:cNvCxnSpPr>
          <p:nvPr/>
        </p:nvCxnSpPr>
        <p:spPr bwMode="gray">
          <a:xfrm>
            <a:off x="10805837" y="2647873"/>
            <a:ext cx="353219" cy="62060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任意多边形 85"/>
          <p:cNvSpPr/>
          <p:nvPr/>
        </p:nvSpPr>
        <p:spPr bwMode="gray">
          <a:xfrm flipV="1">
            <a:off x="8353242" y="4419468"/>
            <a:ext cx="1027978" cy="300883"/>
          </a:xfrm>
          <a:custGeom>
            <a:avLst/>
            <a:gdLst>
              <a:gd name="connsiteX0" fmla="*/ 0 w 7536180"/>
              <a:gd name="connsiteY0" fmla="*/ 335280 h 335280"/>
              <a:gd name="connsiteX1" fmla="*/ 0 w 7536180"/>
              <a:gd name="connsiteY1" fmla="*/ 0 h 335280"/>
              <a:gd name="connsiteX2" fmla="*/ 7536180 w 7536180"/>
              <a:gd name="connsiteY2" fmla="*/ 0 h 335280"/>
              <a:gd name="connsiteX3" fmla="*/ 7536180 w 7536180"/>
              <a:gd name="connsiteY3" fmla="*/ 320040 h 335280"/>
            </a:gdLst>
            <a:ahLst/>
            <a:cxnLst>
              <a:cxn ang="0">
                <a:pos x="connsiteX0" y="connsiteY0"/>
              </a:cxn>
              <a:cxn ang="0">
                <a:pos x="connsiteX1" y="connsiteY1"/>
              </a:cxn>
              <a:cxn ang="0">
                <a:pos x="connsiteX2" y="connsiteY2"/>
              </a:cxn>
              <a:cxn ang="0">
                <a:pos x="connsiteX3" y="connsiteY3"/>
              </a:cxn>
            </a:cxnLst>
            <a:rect l="l" t="t" r="r" b="b"/>
            <a:pathLst>
              <a:path w="7536180" h="335280">
                <a:moveTo>
                  <a:pt x="0" y="335280"/>
                </a:moveTo>
                <a:lnTo>
                  <a:pt x="0" y="0"/>
                </a:lnTo>
                <a:lnTo>
                  <a:pt x="7536180" y="0"/>
                </a:lnTo>
                <a:lnTo>
                  <a:pt x="7536180" y="320040"/>
                </a:lnTo>
              </a:path>
            </a:pathLst>
          </a:cu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圆角矩形 75"/>
          <p:cNvSpPr/>
          <p:nvPr/>
        </p:nvSpPr>
        <p:spPr bwMode="gray">
          <a:xfrm>
            <a:off x="6086256" y="1670728"/>
            <a:ext cx="5579154" cy="351727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75"/>
          <p:cNvSpPr/>
          <p:nvPr/>
        </p:nvSpPr>
        <p:spPr bwMode="gray">
          <a:xfrm>
            <a:off x="6093620" y="1234345"/>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Setting up a CSS through service ports</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任意多边形 99"/>
          <p:cNvSpPr/>
          <p:nvPr/>
        </p:nvSpPr>
        <p:spPr bwMode="gray">
          <a:xfrm>
            <a:off x="6504939" y="2561051"/>
            <a:ext cx="663081" cy="2272976"/>
          </a:xfrm>
          <a:custGeom>
            <a:avLst/>
            <a:gdLst>
              <a:gd name="connsiteX0" fmla="*/ 41382 w 1303702"/>
              <a:gd name="connsiteY0" fmla="*/ 1828807 h 1885957"/>
              <a:gd name="connsiteX1" fmla="*/ 31857 w 1303702"/>
              <a:gd name="connsiteY1" fmla="*/ 542932 h 1885957"/>
              <a:gd name="connsiteX2" fmla="*/ 393807 w 1303702"/>
              <a:gd name="connsiteY2" fmla="*/ 7 h 1885957"/>
              <a:gd name="connsiteX3" fmla="*/ 1232007 w 1303702"/>
              <a:gd name="connsiteY3" fmla="*/ 552457 h 1885957"/>
              <a:gd name="connsiteX4" fmla="*/ 1260582 w 1303702"/>
              <a:gd name="connsiteY4" fmla="*/ 1885957 h 1885957"/>
              <a:gd name="connsiteX0" fmla="*/ 17144 w 1340424"/>
              <a:gd name="connsiteY0" fmla="*/ 1874528 h 1885958"/>
              <a:gd name="connsiteX1" fmla="*/ 68579 w 1340424"/>
              <a:gd name="connsiteY1" fmla="*/ 542933 h 1885958"/>
              <a:gd name="connsiteX2" fmla="*/ 430529 w 1340424"/>
              <a:gd name="connsiteY2" fmla="*/ 8 h 1885958"/>
              <a:gd name="connsiteX3" fmla="*/ 1268729 w 1340424"/>
              <a:gd name="connsiteY3" fmla="*/ 552458 h 1885958"/>
              <a:gd name="connsiteX4" fmla="*/ 1297304 w 1340424"/>
              <a:gd name="connsiteY4" fmla="*/ 1885958 h 1885958"/>
              <a:gd name="connsiteX0" fmla="*/ 36257 w 1359537"/>
              <a:gd name="connsiteY0" fmla="*/ 1874546 h 1885976"/>
              <a:gd name="connsiteX1" fmla="*/ 41972 w 1359537"/>
              <a:gd name="connsiteY1" fmla="*/ 535331 h 1885976"/>
              <a:gd name="connsiteX2" fmla="*/ 449642 w 1359537"/>
              <a:gd name="connsiteY2" fmla="*/ 26 h 1885976"/>
              <a:gd name="connsiteX3" fmla="*/ 1287842 w 1359537"/>
              <a:gd name="connsiteY3" fmla="*/ 552476 h 1885976"/>
              <a:gd name="connsiteX4" fmla="*/ 1316417 w 1359537"/>
              <a:gd name="connsiteY4" fmla="*/ 1885976 h 1885976"/>
              <a:gd name="connsiteX0" fmla="*/ 36257 w 1336192"/>
              <a:gd name="connsiteY0" fmla="*/ 1874521 h 1885951"/>
              <a:gd name="connsiteX1" fmla="*/ 41972 w 1336192"/>
              <a:gd name="connsiteY1" fmla="*/ 535306 h 1885951"/>
              <a:gd name="connsiteX2" fmla="*/ 449642 w 1336192"/>
              <a:gd name="connsiteY2" fmla="*/ 1 h 1885951"/>
              <a:gd name="connsiteX3" fmla="*/ 1249742 w 1336192"/>
              <a:gd name="connsiteY3" fmla="*/ 537211 h 1885951"/>
              <a:gd name="connsiteX4" fmla="*/ 1316417 w 1336192"/>
              <a:gd name="connsiteY4" fmla="*/ 1885951 h 1885951"/>
              <a:gd name="connsiteX0" fmla="*/ 36257 w 1302989"/>
              <a:gd name="connsiteY0" fmla="*/ 1874521 h 1946911"/>
              <a:gd name="connsiteX1" fmla="*/ 41972 w 1302989"/>
              <a:gd name="connsiteY1" fmla="*/ 535306 h 1946911"/>
              <a:gd name="connsiteX2" fmla="*/ 449642 w 1302989"/>
              <a:gd name="connsiteY2" fmla="*/ 1 h 1946911"/>
              <a:gd name="connsiteX3" fmla="*/ 1249742 w 1302989"/>
              <a:gd name="connsiteY3" fmla="*/ 537211 h 1946911"/>
              <a:gd name="connsiteX4" fmla="*/ 1232597 w 1302989"/>
              <a:gd name="connsiteY4" fmla="*/ 1946911 h 1946911"/>
              <a:gd name="connsiteX0" fmla="*/ 36257 w 1269604"/>
              <a:gd name="connsiteY0" fmla="*/ 1874546 h 1946936"/>
              <a:gd name="connsiteX1" fmla="*/ 41972 w 1269604"/>
              <a:gd name="connsiteY1" fmla="*/ 535331 h 1946936"/>
              <a:gd name="connsiteX2" fmla="*/ 449642 w 1269604"/>
              <a:gd name="connsiteY2" fmla="*/ 26 h 1946936"/>
              <a:gd name="connsiteX3" fmla="*/ 1204022 w 1269604"/>
              <a:gd name="connsiteY3" fmla="*/ 552476 h 1946936"/>
              <a:gd name="connsiteX4" fmla="*/ 1232597 w 1269604"/>
              <a:gd name="connsiteY4" fmla="*/ 1946936 h 1946936"/>
              <a:gd name="connsiteX0" fmla="*/ 36257 w 1256182"/>
              <a:gd name="connsiteY0" fmla="*/ 1874546 h 2061236"/>
              <a:gd name="connsiteX1" fmla="*/ 41972 w 1256182"/>
              <a:gd name="connsiteY1" fmla="*/ 535331 h 2061236"/>
              <a:gd name="connsiteX2" fmla="*/ 449642 w 1256182"/>
              <a:gd name="connsiteY2" fmla="*/ 26 h 2061236"/>
              <a:gd name="connsiteX3" fmla="*/ 1204022 w 1256182"/>
              <a:gd name="connsiteY3" fmla="*/ 552476 h 2061236"/>
              <a:gd name="connsiteX4" fmla="*/ 1194497 w 1256182"/>
              <a:gd name="connsiteY4" fmla="*/ 2061236 h 2061236"/>
              <a:gd name="connsiteX0" fmla="*/ 36257 w 1256182"/>
              <a:gd name="connsiteY0" fmla="*/ 2087186 h 2273876"/>
              <a:gd name="connsiteX1" fmla="*/ 41972 w 1256182"/>
              <a:gd name="connsiteY1" fmla="*/ 747971 h 2273876"/>
              <a:gd name="connsiteX2" fmla="*/ 449642 w 1256182"/>
              <a:gd name="connsiteY2" fmla="*/ 15 h 2273876"/>
              <a:gd name="connsiteX3" fmla="*/ 1204022 w 1256182"/>
              <a:gd name="connsiteY3" fmla="*/ 765116 h 2273876"/>
              <a:gd name="connsiteX4" fmla="*/ 1194497 w 1256182"/>
              <a:gd name="connsiteY4" fmla="*/ 2273876 h 2273876"/>
              <a:gd name="connsiteX0" fmla="*/ 36257 w 1225824"/>
              <a:gd name="connsiteY0" fmla="*/ 2087174 h 2273864"/>
              <a:gd name="connsiteX1" fmla="*/ 41972 w 1225824"/>
              <a:gd name="connsiteY1" fmla="*/ 747959 h 2273864"/>
              <a:gd name="connsiteX2" fmla="*/ 449642 w 1225824"/>
              <a:gd name="connsiteY2" fmla="*/ 3 h 2273864"/>
              <a:gd name="connsiteX3" fmla="*/ 1161492 w 1225824"/>
              <a:gd name="connsiteY3" fmla="*/ 754471 h 2273864"/>
              <a:gd name="connsiteX4" fmla="*/ 1194497 w 1225824"/>
              <a:gd name="connsiteY4" fmla="*/ 2273864 h 2273864"/>
              <a:gd name="connsiteX0" fmla="*/ 36257 w 1207795"/>
              <a:gd name="connsiteY0" fmla="*/ 2087174 h 2273864"/>
              <a:gd name="connsiteX1" fmla="*/ 41972 w 1207795"/>
              <a:gd name="connsiteY1" fmla="*/ 747959 h 2273864"/>
              <a:gd name="connsiteX2" fmla="*/ 449642 w 1207795"/>
              <a:gd name="connsiteY2" fmla="*/ 3 h 2273864"/>
              <a:gd name="connsiteX3" fmla="*/ 1161492 w 1207795"/>
              <a:gd name="connsiteY3" fmla="*/ 754471 h 2273864"/>
              <a:gd name="connsiteX4" fmla="*/ 1194497 w 1207795"/>
              <a:gd name="connsiteY4" fmla="*/ 2273864 h 2273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795" h="2273864">
                <a:moveTo>
                  <a:pt x="36257" y="2087174"/>
                </a:moveTo>
                <a:cubicBezTo>
                  <a:pt x="2126" y="1596636"/>
                  <a:pt x="-26925" y="1095821"/>
                  <a:pt x="41972" y="747959"/>
                </a:cubicBezTo>
                <a:cubicBezTo>
                  <a:pt x="110869" y="400097"/>
                  <a:pt x="263055" y="-1082"/>
                  <a:pt x="449642" y="3"/>
                </a:cubicBezTo>
                <a:cubicBezTo>
                  <a:pt x="636229" y="1088"/>
                  <a:pt x="1079881" y="152210"/>
                  <a:pt x="1161492" y="754471"/>
                </a:cubicBezTo>
                <a:cubicBezTo>
                  <a:pt x="1243103" y="1356732"/>
                  <a:pt x="1191322" y="2048439"/>
                  <a:pt x="1194497" y="2273864"/>
                </a:cubicBezTo>
              </a:path>
            </a:pathLst>
          </a:custGeom>
          <a:noFill/>
          <a:ln w="19050">
            <a:solidFill>
              <a:srgbClr val="8BC9A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bwMode="gray">
          <a:xfrm>
            <a:off x="7652454" y="2507303"/>
            <a:ext cx="2402019" cy="2396864"/>
          </a:xfrm>
          <a:custGeom>
            <a:avLst/>
            <a:gdLst>
              <a:gd name="connsiteX0" fmla="*/ 0 w 2349795"/>
              <a:gd name="connsiteY0" fmla="*/ 2268652 h 2587685"/>
              <a:gd name="connsiteX1" fmla="*/ 116958 w 2349795"/>
              <a:gd name="connsiteY1" fmla="*/ 471749 h 2587685"/>
              <a:gd name="connsiteX2" fmla="*/ 414669 w 2349795"/>
              <a:gd name="connsiteY2" fmla="*/ 174038 h 2587685"/>
              <a:gd name="connsiteX3" fmla="*/ 595423 w 2349795"/>
              <a:gd name="connsiteY3" fmla="*/ 2364345 h 2587685"/>
              <a:gd name="connsiteX4" fmla="*/ 1754372 w 2349795"/>
              <a:gd name="connsiteY4" fmla="*/ 2343080 h 2587685"/>
              <a:gd name="connsiteX5" fmla="*/ 1754372 w 2349795"/>
              <a:gd name="connsiteY5" fmla="*/ 843889 h 2587685"/>
              <a:gd name="connsiteX6" fmla="*/ 2126511 w 2349795"/>
              <a:gd name="connsiteY6" fmla="*/ 57080 h 2587685"/>
              <a:gd name="connsiteX7" fmla="*/ 2349795 w 2349795"/>
              <a:gd name="connsiteY7" fmla="*/ 2374977 h 2587685"/>
              <a:gd name="connsiteX0" fmla="*/ 0 w 2349795"/>
              <a:gd name="connsiteY0" fmla="*/ 2198577 h 2517610"/>
              <a:gd name="connsiteX1" fmla="*/ 116958 w 2349795"/>
              <a:gd name="connsiteY1" fmla="*/ 401674 h 2517610"/>
              <a:gd name="connsiteX2" fmla="*/ 414669 w 2349795"/>
              <a:gd name="connsiteY2" fmla="*/ 103963 h 2517610"/>
              <a:gd name="connsiteX3" fmla="*/ 595423 w 2349795"/>
              <a:gd name="connsiteY3" fmla="*/ 2294270 h 2517610"/>
              <a:gd name="connsiteX4" fmla="*/ 1754372 w 2349795"/>
              <a:gd name="connsiteY4" fmla="*/ 2273005 h 2517610"/>
              <a:gd name="connsiteX5" fmla="*/ 1754372 w 2349795"/>
              <a:gd name="connsiteY5" fmla="*/ 773814 h 2517610"/>
              <a:gd name="connsiteX6" fmla="*/ 2083980 w 2349795"/>
              <a:gd name="connsiteY6" fmla="*/ 61433 h 2517610"/>
              <a:gd name="connsiteX7" fmla="*/ 2349795 w 2349795"/>
              <a:gd name="connsiteY7" fmla="*/ 2304902 h 2517610"/>
              <a:gd name="connsiteX0" fmla="*/ 0 w 2349795"/>
              <a:gd name="connsiteY0" fmla="*/ 2198577 h 2517610"/>
              <a:gd name="connsiteX1" fmla="*/ 159488 w 2349795"/>
              <a:gd name="connsiteY1" fmla="*/ 454837 h 2517610"/>
              <a:gd name="connsiteX2" fmla="*/ 414669 w 2349795"/>
              <a:gd name="connsiteY2" fmla="*/ 103963 h 2517610"/>
              <a:gd name="connsiteX3" fmla="*/ 595423 w 2349795"/>
              <a:gd name="connsiteY3" fmla="*/ 2294270 h 2517610"/>
              <a:gd name="connsiteX4" fmla="*/ 1754372 w 2349795"/>
              <a:gd name="connsiteY4" fmla="*/ 2273005 h 2517610"/>
              <a:gd name="connsiteX5" fmla="*/ 1754372 w 2349795"/>
              <a:gd name="connsiteY5" fmla="*/ 773814 h 2517610"/>
              <a:gd name="connsiteX6" fmla="*/ 2083980 w 2349795"/>
              <a:gd name="connsiteY6" fmla="*/ 61433 h 2517610"/>
              <a:gd name="connsiteX7" fmla="*/ 2349795 w 2349795"/>
              <a:gd name="connsiteY7" fmla="*/ 2304902 h 2517610"/>
              <a:gd name="connsiteX0" fmla="*/ 0 w 2349795"/>
              <a:gd name="connsiteY0" fmla="*/ 2198577 h 2432895"/>
              <a:gd name="connsiteX1" fmla="*/ 159488 w 2349795"/>
              <a:gd name="connsiteY1" fmla="*/ 454837 h 2432895"/>
              <a:gd name="connsiteX2" fmla="*/ 414669 w 2349795"/>
              <a:gd name="connsiteY2" fmla="*/ 103963 h 2432895"/>
              <a:gd name="connsiteX3" fmla="*/ 659218 w 2349795"/>
              <a:gd name="connsiteY3" fmla="*/ 2145414 h 2432895"/>
              <a:gd name="connsiteX4" fmla="*/ 1754372 w 2349795"/>
              <a:gd name="connsiteY4" fmla="*/ 2273005 h 2432895"/>
              <a:gd name="connsiteX5" fmla="*/ 1754372 w 2349795"/>
              <a:gd name="connsiteY5" fmla="*/ 773814 h 2432895"/>
              <a:gd name="connsiteX6" fmla="*/ 2083980 w 2349795"/>
              <a:gd name="connsiteY6" fmla="*/ 61433 h 2432895"/>
              <a:gd name="connsiteX7" fmla="*/ 2349795 w 2349795"/>
              <a:gd name="connsiteY7" fmla="*/ 2304902 h 2432895"/>
              <a:gd name="connsiteX0" fmla="*/ 0 w 2349795"/>
              <a:gd name="connsiteY0" fmla="*/ 2196421 h 2329050"/>
              <a:gd name="connsiteX1" fmla="*/ 159488 w 2349795"/>
              <a:gd name="connsiteY1" fmla="*/ 452681 h 2329050"/>
              <a:gd name="connsiteX2" fmla="*/ 414669 w 2349795"/>
              <a:gd name="connsiteY2" fmla="*/ 101807 h 2329050"/>
              <a:gd name="connsiteX3" fmla="*/ 659218 w 2349795"/>
              <a:gd name="connsiteY3" fmla="*/ 2143258 h 2329050"/>
              <a:gd name="connsiteX4" fmla="*/ 1477925 w 2349795"/>
              <a:gd name="connsiteY4" fmla="*/ 2079463 h 2329050"/>
              <a:gd name="connsiteX5" fmla="*/ 1754372 w 2349795"/>
              <a:gd name="connsiteY5" fmla="*/ 771658 h 2329050"/>
              <a:gd name="connsiteX6" fmla="*/ 2083980 w 2349795"/>
              <a:gd name="connsiteY6" fmla="*/ 59277 h 2329050"/>
              <a:gd name="connsiteX7" fmla="*/ 2349795 w 2349795"/>
              <a:gd name="connsiteY7" fmla="*/ 2302746 h 2329050"/>
              <a:gd name="connsiteX0" fmla="*/ 0 w 2349795"/>
              <a:gd name="connsiteY0" fmla="*/ 2203514 h 2338753"/>
              <a:gd name="connsiteX1" fmla="*/ 159488 w 2349795"/>
              <a:gd name="connsiteY1" fmla="*/ 459774 h 2338753"/>
              <a:gd name="connsiteX2" fmla="*/ 414669 w 2349795"/>
              <a:gd name="connsiteY2" fmla="*/ 108900 h 2338753"/>
              <a:gd name="connsiteX3" fmla="*/ 659218 w 2349795"/>
              <a:gd name="connsiteY3" fmla="*/ 2150351 h 2338753"/>
              <a:gd name="connsiteX4" fmla="*/ 1477925 w 2349795"/>
              <a:gd name="connsiteY4" fmla="*/ 2086556 h 2338753"/>
              <a:gd name="connsiteX5" fmla="*/ 1637414 w 2349795"/>
              <a:gd name="connsiteY5" fmla="*/ 725588 h 2338753"/>
              <a:gd name="connsiteX6" fmla="*/ 2083980 w 2349795"/>
              <a:gd name="connsiteY6" fmla="*/ 66370 h 2338753"/>
              <a:gd name="connsiteX7" fmla="*/ 2349795 w 2349795"/>
              <a:gd name="connsiteY7" fmla="*/ 2309839 h 2338753"/>
              <a:gd name="connsiteX0" fmla="*/ 0 w 2349795"/>
              <a:gd name="connsiteY0" fmla="*/ 2204329 h 2369492"/>
              <a:gd name="connsiteX1" fmla="*/ 159488 w 2349795"/>
              <a:gd name="connsiteY1" fmla="*/ 460589 h 2369492"/>
              <a:gd name="connsiteX2" fmla="*/ 414669 w 2349795"/>
              <a:gd name="connsiteY2" fmla="*/ 109715 h 2369492"/>
              <a:gd name="connsiteX3" fmla="*/ 659218 w 2349795"/>
              <a:gd name="connsiteY3" fmla="*/ 2151166 h 2369492"/>
              <a:gd name="connsiteX4" fmla="*/ 1605515 w 2349795"/>
              <a:gd name="connsiteY4" fmla="*/ 2151167 h 2369492"/>
              <a:gd name="connsiteX5" fmla="*/ 1637414 w 2349795"/>
              <a:gd name="connsiteY5" fmla="*/ 726403 h 2369492"/>
              <a:gd name="connsiteX6" fmla="*/ 2083980 w 2349795"/>
              <a:gd name="connsiteY6" fmla="*/ 67185 h 2369492"/>
              <a:gd name="connsiteX7" fmla="*/ 2349795 w 2349795"/>
              <a:gd name="connsiteY7" fmla="*/ 2310654 h 2369492"/>
              <a:gd name="connsiteX0" fmla="*/ 0 w 2349795"/>
              <a:gd name="connsiteY0" fmla="*/ 2204329 h 2326939"/>
              <a:gd name="connsiteX1" fmla="*/ 159488 w 2349795"/>
              <a:gd name="connsiteY1" fmla="*/ 460589 h 2326939"/>
              <a:gd name="connsiteX2" fmla="*/ 414669 w 2349795"/>
              <a:gd name="connsiteY2" fmla="*/ 109715 h 2326939"/>
              <a:gd name="connsiteX3" fmla="*/ 659218 w 2349795"/>
              <a:gd name="connsiteY3" fmla="*/ 2151166 h 2326939"/>
              <a:gd name="connsiteX4" fmla="*/ 1605515 w 2349795"/>
              <a:gd name="connsiteY4" fmla="*/ 2151167 h 2326939"/>
              <a:gd name="connsiteX5" fmla="*/ 1637414 w 2349795"/>
              <a:gd name="connsiteY5" fmla="*/ 726403 h 2326939"/>
              <a:gd name="connsiteX6" fmla="*/ 2083980 w 2349795"/>
              <a:gd name="connsiteY6" fmla="*/ 67185 h 2326939"/>
              <a:gd name="connsiteX7" fmla="*/ 2349795 w 2349795"/>
              <a:gd name="connsiteY7" fmla="*/ 2310654 h 2326939"/>
              <a:gd name="connsiteX0" fmla="*/ 0 w 2349795"/>
              <a:gd name="connsiteY0" fmla="*/ 2204329 h 2310654"/>
              <a:gd name="connsiteX1" fmla="*/ 159488 w 2349795"/>
              <a:gd name="connsiteY1" fmla="*/ 460589 h 2310654"/>
              <a:gd name="connsiteX2" fmla="*/ 414669 w 2349795"/>
              <a:gd name="connsiteY2" fmla="*/ 109715 h 2310654"/>
              <a:gd name="connsiteX3" fmla="*/ 659218 w 2349795"/>
              <a:gd name="connsiteY3" fmla="*/ 2151166 h 2310654"/>
              <a:gd name="connsiteX4" fmla="*/ 1605515 w 2349795"/>
              <a:gd name="connsiteY4" fmla="*/ 2151167 h 2310654"/>
              <a:gd name="connsiteX5" fmla="*/ 1637414 w 2349795"/>
              <a:gd name="connsiteY5" fmla="*/ 726403 h 2310654"/>
              <a:gd name="connsiteX6" fmla="*/ 2083980 w 2349795"/>
              <a:gd name="connsiteY6" fmla="*/ 67185 h 2310654"/>
              <a:gd name="connsiteX7" fmla="*/ 2349795 w 2349795"/>
              <a:gd name="connsiteY7" fmla="*/ 2310654 h 2310654"/>
              <a:gd name="connsiteX0" fmla="*/ 0 w 2349795"/>
              <a:gd name="connsiteY0" fmla="*/ 2204329 h 2310654"/>
              <a:gd name="connsiteX1" fmla="*/ 159488 w 2349795"/>
              <a:gd name="connsiteY1" fmla="*/ 460589 h 2310654"/>
              <a:gd name="connsiteX2" fmla="*/ 414669 w 2349795"/>
              <a:gd name="connsiteY2" fmla="*/ 109715 h 2310654"/>
              <a:gd name="connsiteX3" fmla="*/ 733646 w 2349795"/>
              <a:gd name="connsiteY3" fmla="*/ 2183064 h 2310654"/>
              <a:gd name="connsiteX4" fmla="*/ 1605515 w 2349795"/>
              <a:gd name="connsiteY4" fmla="*/ 2151167 h 2310654"/>
              <a:gd name="connsiteX5" fmla="*/ 1637414 w 2349795"/>
              <a:gd name="connsiteY5" fmla="*/ 726403 h 2310654"/>
              <a:gd name="connsiteX6" fmla="*/ 2083980 w 2349795"/>
              <a:gd name="connsiteY6" fmla="*/ 67185 h 2310654"/>
              <a:gd name="connsiteX7" fmla="*/ 2349795 w 2349795"/>
              <a:gd name="connsiteY7" fmla="*/ 2310654 h 2310654"/>
              <a:gd name="connsiteX0" fmla="*/ 0 w 2349795"/>
              <a:gd name="connsiteY0" fmla="*/ 2204329 h 2342283"/>
              <a:gd name="connsiteX1" fmla="*/ 159488 w 2349795"/>
              <a:gd name="connsiteY1" fmla="*/ 460589 h 2342283"/>
              <a:gd name="connsiteX2" fmla="*/ 414669 w 2349795"/>
              <a:gd name="connsiteY2" fmla="*/ 109715 h 2342283"/>
              <a:gd name="connsiteX3" fmla="*/ 733646 w 2349795"/>
              <a:gd name="connsiteY3" fmla="*/ 2183064 h 2342283"/>
              <a:gd name="connsiteX4" fmla="*/ 1605515 w 2349795"/>
              <a:gd name="connsiteY4" fmla="*/ 2151167 h 2342283"/>
              <a:gd name="connsiteX5" fmla="*/ 1637414 w 2349795"/>
              <a:gd name="connsiteY5" fmla="*/ 726403 h 2342283"/>
              <a:gd name="connsiteX6" fmla="*/ 2083980 w 2349795"/>
              <a:gd name="connsiteY6" fmla="*/ 67185 h 2342283"/>
              <a:gd name="connsiteX7" fmla="*/ 2349795 w 2349795"/>
              <a:gd name="connsiteY7" fmla="*/ 2310654 h 2342283"/>
              <a:gd name="connsiteX0" fmla="*/ 34780 w 2384575"/>
              <a:gd name="connsiteY0" fmla="*/ 2204329 h 2342283"/>
              <a:gd name="connsiteX1" fmla="*/ 24147 w 2384575"/>
              <a:gd name="connsiteY1" fmla="*/ 418059 h 2342283"/>
              <a:gd name="connsiteX2" fmla="*/ 449449 w 2384575"/>
              <a:gd name="connsiteY2" fmla="*/ 109715 h 2342283"/>
              <a:gd name="connsiteX3" fmla="*/ 768426 w 2384575"/>
              <a:gd name="connsiteY3" fmla="*/ 2183064 h 2342283"/>
              <a:gd name="connsiteX4" fmla="*/ 1640295 w 2384575"/>
              <a:gd name="connsiteY4" fmla="*/ 2151167 h 2342283"/>
              <a:gd name="connsiteX5" fmla="*/ 1672194 w 2384575"/>
              <a:gd name="connsiteY5" fmla="*/ 726403 h 2342283"/>
              <a:gd name="connsiteX6" fmla="*/ 2118760 w 2384575"/>
              <a:gd name="connsiteY6" fmla="*/ 67185 h 2342283"/>
              <a:gd name="connsiteX7" fmla="*/ 2384575 w 2384575"/>
              <a:gd name="connsiteY7" fmla="*/ 2310654 h 2342283"/>
              <a:gd name="connsiteX0" fmla="*/ 0 w 2402957"/>
              <a:gd name="connsiteY0" fmla="*/ 2300022 h 2342283"/>
              <a:gd name="connsiteX1" fmla="*/ 42529 w 2402957"/>
              <a:gd name="connsiteY1" fmla="*/ 418059 h 2342283"/>
              <a:gd name="connsiteX2" fmla="*/ 467831 w 2402957"/>
              <a:gd name="connsiteY2" fmla="*/ 109715 h 2342283"/>
              <a:gd name="connsiteX3" fmla="*/ 786808 w 2402957"/>
              <a:gd name="connsiteY3" fmla="*/ 2183064 h 2342283"/>
              <a:gd name="connsiteX4" fmla="*/ 1658677 w 2402957"/>
              <a:gd name="connsiteY4" fmla="*/ 2151167 h 2342283"/>
              <a:gd name="connsiteX5" fmla="*/ 1690576 w 2402957"/>
              <a:gd name="connsiteY5" fmla="*/ 726403 h 2342283"/>
              <a:gd name="connsiteX6" fmla="*/ 2137142 w 2402957"/>
              <a:gd name="connsiteY6" fmla="*/ 67185 h 2342283"/>
              <a:gd name="connsiteX7" fmla="*/ 2402957 w 2402957"/>
              <a:gd name="connsiteY7" fmla="*/ 2310654 h 2342283"/>
              <a:gd name="connsiteX0" fmla="*/ 0 w 2402957"/>
              <a:gd name="connsiteY0" fmla="*/ 2299886 h 2384737"/>
              <a:gd name="connsiteX1" fmla="*/ 42529 w 2402957"/>
              <a:gd name="connsiteY1" fmla="*/ 417923 h 2384737"/>
              <a:gd name="connsiteX2" fmla="*/ 467831 w 2402957"/>
              <a:gd name="connsiteY2" fmla="*/ 109579 h 2384737"/>
              <a:gd name="connsiteX3" fmla="*/ 786808 w 2402957"/>
              <a:gd name="connsiteY3" fmla="*/ 2182928 h 2384737"/>
              <a:gd name="connsiteX4" fmla="*/ 1552351 w 2402957"/>
              <a:gd name="connsiteY4" fmla="*/ 2140398 h 2384737"/>
              <a:gd name="connsiteX5" fmla="*/ 1690576 w 2402957"/>
              <a:gd name="connsiteY5" fmla="*/ 726267 h 2384737"/>
              <a:gd name="connsiteX6" fmla="*/ 2137142 w 2402957"/>
              <a:gd name="connsiteY6" fmla="*/ 67049 h 2384737"/>
              <a:gd name="connsiteX7" fmla="*/ 2402957 w 2402957"/>
              <a:gd name="connsiteY7" fmla="*/ 2310518 h 2384737"/>
              <a:gd name="connsiteX0" fmla="*/ 0 w 2402957"/>
              <a:gd name="connsiteY0" fmla="*/ 2304585 h 2391102"/>
              <a:gd name="connsiteX1" fmla="*/ 42529 w 2402957"/>
              <a:gd name="connsiteY1" fmla="*/ 422622 h 2391102"/>
              <a:gd name="connsiteX2" fmla="*/ 467831 w 2402957"/>
              <a:gd name="connsiteY2" fmla="*/ 114278 h 2391102"/>
              <a:gd name="connsiteX3" fmla="*/ 786808 w 2402957"/>
              <a:gd name="connsiteY3" fmla="*/ 2187627 h 2391102"/>
              <a:gd name="connsiteX4" fmla="*/ 1552351 w 2402957"/>
              <a:gd name="connsiteY4" fmla="*/ 2145097 h 2391102"/>
              <a:gd name="connsiteX5" fmla="*/ 1637413 w 2402957"/>
              <a:gd name="connsiteY5" fmla="*/ 699068 h 2391102"/>
              <a:gd name="connsiteX6" fmla="*/ 2137142 w 2402957"/>
              <a:gd name="connsiteY6" fmla="*/ 71748 h 2391102"/>
              <a:gd name="connsiteX7" fmla="*/ 2402957 w 2402957"/>
              <a:gd name="connsiteY7" fmla="*/ 2315217 h 2391102"/>
              <a:gd name="connsiteX0" fmla="*/ 0 w 2402957"/>
              <a:gd name="connsiteY0" fmla="*/ 2309604 h 2397800"/>
              <a:gd name="connsiteX1" fmla="*/ 42529 w 2402957"/>
              <a:gd name="connsiteY1" fmla="*/ 427641 h 2397800"/>
              <a:gd name="connsiteX2" fmla="*/ 467831 w 2402957"/>
              <a:gd name="connsiteY2" fmla="*/ 119297 h 2397800"/>
              <a:gd name="connsiteX3" fmla="*/ 786808 w 2402957"/>
              <a:gd name="connsiteY3" fmla="*/ 2192646 h 2397800"/>
              <a:gd name="connsiteX4" fmla="*/ 1552351 w 2402957"/>
              <a:gd name="connsiteY4" fmla="*/ 2150116 h 2397800"/>
              <a:gd name="connsiteX5" fmla="*/ 1679943 w 2402957"/>
              <a:gd name="connsiteY5" fmla="*/ 672189 h 2397800"/>
              <a:gd name="connsiteX6" fmla="*/ 2137142 w 2402957"/>
              <a:gd name="connsiteY6" fmla="*/ 76767 h 2397800"/>
              <a:gd name="connsiteX7" fmla="*/ 2402957 w 2402957"/>
              <a:gd name="connsiteY7" fmla="*/ 2320236 h 239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2957" h="2397800">
                <a:moveTo>
                  <a:pt x="0" y="2309604"/>
                </a:moveTo>
                <a:cubicBezTo>
                  <a:pt x="23923" y="1585703"/>
                  <a:pt x="-26582" y="776743"/>
                  <a:pt x="42529" y="427641"/>
                </a:cubicBezTo>
                <a:cubicBezTo>
                  <a:pt x="141766" y="328404"/>
                  <a:pt x="343785" y="-174870"/>
                  <a:pt x="467831" y="119297"/>
                </a:cubicBezTo>
                <a:cubicBezTo>
                  <a:pt x="591877" y="413464"/>
                  <a:pt x="606055" y="1854176"/>
                  <a:pt x="786808" y="2192646"/>
                </a:cubicBezTo>
                <a:cubicBezTo>
                  <a:pt x="967561" y="2531116"/>
                  <a:pt x="1403495" y="2403525"/>
                  <a:pt x="1552351" y="2150116"/>
                </a:cubicBezTo>
                <a:cubicBezTo>
                  <a:pt x="1701207" y="1896707"/>
                  <a:pt x="1582478" y="1017747"/>
                  <a:pt x="1679943" y="672189"/>
                </a:cubicBezTo>
                <a:cubicBezTo>
                  <a:pt x="1777408" y="326631"/>
                  <a:pt x="2016640" y="-197908"/>
                  <a:pt x="2137142" y="76767"/>
                </a:cubicBezTo>
                <a:cubicBezTo>
                  <a:pt x="2257644" y="351442"/>
                  <a:pt x="2365743" y="1932148"/>
                  <a:pt x="2402957" y="2320236"/>
                </a:cubicBezTo>
              </a:path>
            </a:pathLst>
          </a:custGeom>
          <a:noFill/>
          <a:ln w="19050">
            <a:solidFill>
              <a:srgbClr val="8BC9A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9989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6" grpId="0" animBg="1"/>
      <p:bldP spid="48" grpId="0" animBg="1"/>
      <p:bldP spid="86" grpId="0" animBg="1"/>
      <p:bldP spid="100" grpId="0" animBg="1"/>
      <p:bldP spid="10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文本占位符 2"/>
          <p:cNvSpPr>
            <a:spLocks noGrp="1"/>
          </p:cNvSpPr>
          <p:nvPr>
            <p:ph type="body" sz="quarter" idx="10"/>
          </p:nvPr>
        </p:nvSpPr>
        <p:spPr bwMode="gray">
          <a:xfrm>
            <a:off x="451877" y="4500868"/>
            <a:ext cx="11306175" cy="1880881"/>
          </a:xfrm>
        </p:spPr>
        <p:txBody>
          <a:bodyPr/>
          <a:lstStyle/>
          <a:p>
            <a:r>
              <a:rPr lang="en-US" sz="1600" dirty="0" smtClean="0">
                <a:sym typeface="Huawei Sans" panose="020C0503030203020204" pitchFamily="34" charset="0"/>
              </a:rPr>
              <a:t>CSS2-capable modular switches adopt the forwarding-control separation architecture, so inter-LPU traffic in a chassis or inter-chassis traffic no longer needs to pass through MPUs. If a chassis in a CSS does not have any MPU that works properly, traffic forwarding on the chassis is not affected.</a:t>
            </a:r>
            <a:endParaRPr lang="en-US" altLang="zh-CN" sz="1600" dirty="0" smtClean="0">
              <a:sym typeface="Huawei Sans" panose="020C0503030203020204" pitchFamily="34" charset="0"/>
            </a:endParaRPr>
          </a:p>
          <a:p>
            <a:r>
              <a:rPr lang="en-US" sz="1600" dirty="0" smtClean="0">
                <a:sym typeface="Huawei Sans" panose="020C0503030203020204" pitchFamily="34" charset="0"/>
              </a:rPr>
              <a:t>CSS2 allows LPUs on two switches in a CSS to forward packets normally as long as one MPU in either switch is running properly. This feature is known as 1+N backup of MPUs in a CSS.</a:t>
            </a:r>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CSS2</a:t>
            </a:r>
            <a:endParaRPr lang="en-US" altLang="zh-CN" dirty="0">
              <a:sym typeface="Huawei Sans" panose="020C0503030203020204" pitchFamily="34" charset="0"/>
            </a:endParaRPr>
          </a:p>
        </p:txBody>
      </p:sp>
      <p:sp>
        <p:nvSpPr>
          <p:cNvPr id="4" name="矩形 3"/>
          <p:cNvSpPr/>
          <p:nvPr/>
        </p:nvSpPr>
        <p:spPr bwMode="gray">
          <a:xfrm>
            <a:off x="1871679" y="1369535"/>
            <a:ext cx="3310114" cy="3180108"/>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999558" y="2290833"/>
            <a:ext cx="771637" cy="579349"/>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4210168" y="2088972"/>
            <a:ext cx="445526"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2406057" y="1549415"/>
            <a:ext cx="964536"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3509339" y="1549415"/>
            <a:ext cx="964536" cy="21676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10" idx="2"/>
            <a:endCxn id="7" idx="1"/>
          </p:cNvCxnSpPr>
          <p:nvPr/>
        </p:nvCxnSpPr>
        <p:spPr bwMode="gray">
          <a:xfrm>
            <a:off x="3991607" y="1766179"/>
            <a:ext cx="218561" cy="79307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2" name="圆角矩形 51"/>
          <p:cNvSpPr/>
          <p:nvPr/>
        </p:nvSpPr>
        <p:spPr bwMode="gray">
          <a:xfrm>
            <a:off x="1999558" y="3497693"/>
            <a:ext cx="771637" cy="579349"/>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4654779" y="2093253"/>
            <a:ext cx="333099"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4210168" y="3336259"/>
            <a:ext cx="445526"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4654779" y="3340541"/>
            <a:ext cx="333099"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a:stCxn id="9" idx="2"/>
            <a:endCxn id="7" idx="1"/>
          </p:cNvCxnSpPr>
          <p:nvPr/>
        </p:nvCxnSpPr>
        <p:spPr bwMode="gray">
          <a:xfrm>
            <a:off x="2888325" y="1776809"/>
            <a:ext cx="1321843" cy="78244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9" idx="2"/>
            <a:endCxn id="6" idx="3"/>
          </p:cNvCxnSpPr>
          <p:nvPr/>
        </p:nvCxnSpPr>
        <p:spPr bwMode="gray">
          <a:xfrm flipH="1">
            <a:off x="2771195" y="1776809"/>
            <a:ext cx="117130" cy="8036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10" idx="2"/>
            <a:endCxn id="6" idx="3"/>
          </p:cNvCxnSpPr>
          <p:nvPr/>
        </p:nvCxnSpPr>
        <p:spPr bwMode="gray">
          <a:xfrm flipH="1">
            <a:off x="2771195" y="1766179"/>
            <a:ext cx="1220412" cy="8143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4" idx="1"/>
            <a:endCxn id="6" idx="3"/>
          </p:cNvCxnSpPr>
          <p:nvPr/>
        </p:nvCxnSpPr>
        <p:spPr bwMode="gray">
          <a:xfrm flipH="1" flipV="1">
            <a:off x="2771195" y="2580508"/>
            <a:ext cx="1438973" cy="1226030"/>
          </a:xfrm>
          <a:prstGeom prst="line">
            <a:avLst/>
          </a:prstGeom>
          <a:ln w="1905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4" idx="1"/>
            <a:endCxn id="52" idx="3"/>
          </p:cNvCxnSpPr>
          <p:nvPr/>
        </p:nvCxnSpPr>
        <p:spPr bwMode="gray">
          <a:xfrm flipH="1" flipV="1">
            <a:off x="2771195" y="3787367"/>
            <a:ext cx="1438973" cy="19171"/>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 idx="1"/>
            <a:endCxn id="52" idx="3"/>
          </p:cNvCxnSpPr>
          <p:nvPr/>
        </p:nvCxnSpPr>
        <p:spPr bwMode="gray">
          <a:xfrm flipH="1">
            <a:off x="2771195" y="2559251"/>
            <a:ext cx="1438973" cy="1228117"/>
          </a:xfrm>
          <a:prstGeom prst="line">
            <a:avLst/>
          </a:prstGeom>
          <a:ln w="1905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0" idx="2"/>
            <a:endCxn id="52" idx="3"/>
          </p:cNvCxnSpPr>
          <p:nvPr/>
        </p:nvCxnSpPr>
        <p:spPr bwMode="gray">
          <a:xfrm flipH="1">
            <a:off x="2771195" y="1766179"/>
            <a:ext cx="1220412" cy="202118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4" idx="1"/>
          </p:cNvCxnSpPr>
          <p:nvPr/>
        </p:nvCxnSpPr>
        <p:spPr bwMode="gray">
          <a:xfrm flipH="1" flipV="1">
            <a:off x="2888325" y="1776810"/>
            <a:ext cx="1321843" cy="202972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endCxn id="10" idx="2"/>
          </p:cNvCxnSpPr>
          <p:nvPr/>
        </p:nvCxnSpPr>
        <p:spPr bwMode="gray">
          <a:xfrm flipH="1" flipV="1">
            <a:off x="3991607" y="1766179"/>
            <a:ext cx="218561" cy="204035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6" idx="3"/>
            <a:endCxn id="7" idx="1"/>
          </p:cNvCxnSpPr>
          <p:nvPr/>
        </p:nvCxnSpPr>
        <p:spPr bwMode="gray">
          <a:xfrm flipV="1">
            <a:off x="2771195" y="2559250"/>
            <a:ext cx="1438973" cy="21258"/>
          </a:xfrm>
          <a:prstGeom prst="line">
            <a:avLst/>
          </a:prstGeom>
          <a:ln w="19050">
            <a:solidFill>
              <a:srgbClr val="FFD17D"/>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bwMode="gray">
          <a:xfrm flipH="1">
            <a:off x="6445522" y="1369535"/>
            <a:ext cx="3310707" cy="3180108"/>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97"/>
          <p:cNvSpPr/>
          <p:nvPr/>
        </p:nvSpPr>
        <p:spPr bwMode="gray">
          <a:xfrm flipH="1">
            <a:off x="8856551" y="2290833"/>
            <a:ext cx="771775" cy="579349"/>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98"/>
          <p:cNvSpPr/>
          <p:nvPr/>
        </p:nvSpPr>
        <p:spPr bwMode="gray">
          <a:xfrm flipH="1">
            <a:off x="6971715" y="2088972"/>
            <a:ext cx="445606"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flipH="1">
            <a:off x="8257046" y="1549415"/>
            <a:ext cx="964709"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flipH="1">
            <a:off x="7153567" y="1549415"/>
            <a:ext cx="964709" cy="21676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MPU</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a:stCxn id="101" idx="2"/>
            <a:endCxn id="99" idx="1"/>
          </p:cNvCxnSpPr>
          <p:nvPr/>
        </p:nvCxnSpPr>
        <p:spPr bwMode="gray">
          <a:xfrm flipH="1">
            <a:off x="7417321" y="1766179"/>
            <a:ext cx="218600" cy="79307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bwMode="gray">
          <a:xfrm flipH="1">
            <a:off x="8856551" y="3497693"/>
            <a:ext cx="771775" cy="579349"/>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flipH="1">
            <a:off x="6639472" y="2093253"/>
            <a:ext cx="333159"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flipH="1">
            <a:off x="6971715" y="3336259"/>
            <a:ext cx="445606"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SFU</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flipH="1">
            <a:off x="6639472" y="3340541"/>
            <a:ext cx="333159"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399"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CSS card</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连接符 106"/>
          <p:cNvCxnSpPr>
            <a:stCxn id="100" idx="2"/>
            <a:endCxn id="99" idx="1"/>
          </p:cNvCxnSpPr>
          <p:nvPr/>
        </p:nvCxnSpPr>
        <p:spPr bwMode="gray">
          <a:xfrm flipH="1">
            <a:off x="7417321" y="1776809"/>
            <a:ext cx="1322080" cy="78244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100" idx="2"/>
            <a:endCxn id="98" idx="3"/>
          </p:cNvCxnSpPr>
          <p:nvPr/>
        </p:nvCxnSpPr>
        <p:spPr bwMode="gray">
          <a:xfrm>
            <a:off x="8739401" y="1776809"/>
            <a:ext cx="117151" cy="8036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1" idx="2"/>
            <a:endCxn id="98" idx="3"/>
          </p:cNvCxnSpPr>
          <p:nvPr/>
        </p:nvCxnSpPr>
        <p:spPr bwMode="gray">
          <a:xfrm>
            <a:off x="7635921" y="1766179"/>
            <a:ext cx="1220631" cy="8143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05" idx="1"/>
            <a:endCxn id="98" idx="3"/>
          </p:cNvCxnSpPr>
          <p:nvPr/>
        </p:nvCxnSpPr>
        <p:spPr bwMode="gray">
          <a:xfrm flipV="1">
            <a:off x="7417321" y="2580508"/>
            <a:ext cx="1439231" cy="1226030"/>
          </a:xfrm>
          <a:prstGeom prst="line">
            <a:avLst/>
          </a:prstGeom>
          <a:ln w="1905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05" idx="1"/>
            <a:endCxn id="103" idx="3"/>
          </p:cNvCxnSpPr>
          <p:nvPr/>
        </p:nvCxnSpPr>
        <p:spPr bwMode="gray">
          <a:xfrm flipV="1">
            <a:off x="7417321" y="3787367"/>
            <a:ext cx="1439231" cy="19171"/>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9" idx="1"/>
            <a:endCxn id="103" idx="3"/>
          </p:cNvCxnSpPr>
          <p:nvPr/>
        </p:nvCxnSpPr>
        <p:spPr bwMode="gray">
          <a:xfrm>
            <a:off x="7417321" y="2559251"/>
            <a:ext cx="1439231" cy="1228117"/>
          </a:xfrm>
          <a:prstGeom prst="line">
            <a:avLst/>
          </a:prstGeom>
          <a:ln w="1905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1" idx="2"/>
            <a:endCxn id="103" idx="3"/>
          </p:cNvCxnSpPr>
          <p:nvPr/>
        </p:nvCxnSpPr>
        <p:spPr bwMode="gray">
          <a:xfrm>
            <a:off x="7635922" y="1766179"/>
            <a:ext cx="1220630" cy="202118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5" idx="1"/>
          </p:cNvCxnSpPr>
          <p:nvPr/>
        </p:nvCxnSpPr>
        <p:spPr bwMode="gray">
          <a:xfrm flipV="1">
            <a:off x="7417321" y="1776810"/>
            <a:ext cx="1322080" cy="202972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endCxn id="101" idx="2"/>
          </p:cNvCxnSpPr>
          <p:nvPr/>
        </p:nvCxnSpPr>
        <p:spPr bwMode="gray">
          <a:xfrm flipV="1">
            <a:off x="7417321" y="1766179"/>
            <a:ext cx="218600" cy="204035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8" idx="3"/>
            <a:endCxn id="99" idx="1"/>
          </p:cNvCxnSpPr>
          <p:nvPr/>
        </p:nvCxnSpPr>
        <p:spPr bwMode="gray">
          <a:xfrm flipH="1" flipV="1">
            <a:off x="7417321" y="2559250"/>
            <a:ext cx="1439231" cy="21258"/>
          </a:xfrm>
          <a:prstGeom prst="line">
            <a:avLst/>
          </a:prstGeom>
          <a:ln w="1905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53" idx="3"/>
            <a:endCxn id="104" idx="3"/>
          </p:cNvCxnSpPr>
          <p:nvPr/>
        </p:nvCxnSpPr>
        <p:spPr bwMode="gray">
          <a:xfrm>
            <a:off x="4987878" y="2563531"/>
            <a:ext cx="1651594" cy="0"/>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cxnSp>
        <p:nvCxnSpPr>
          <p:cNvPr id="121" name="直接连接符 120"/>
          <p:cNvCxnSpPr>
            <a:stCxn id="55" idx="3"/>
            <a:endCxn id="106" idx="3"/>
          </p:cNvCxnSpPr>
          <p:nvPr/>
        </p:nvCxnSpPr>
        <p:spPr bwMode="gray">
          <a:xfrm>
            <a:off x="4987878" y="3810819"/>
            <a:ext cx="1651594" cy="0"/>
          </a:xfrm>
          <a:prstGeom prst="line">
            <a:avLst/>
          </a:prstGeom>
          <a:noFill/>
          <a:ln w="28575">
            <a:solidFill>
              <a:srgbClr val="15B0E8"/>
            </a:solidFill>
          </a:ln>
        </p:spPr>
        <p:style>
          <a:lnRef idx="2">
            <a:schemeClr val="accent1">
              <a:shade val="50000"/>
            </a:schemeClr>
          </a:lnRef>
          <a:fillRef idx="1">
            <a:schemeClr val="accent1"/>
          </a:fillRef>
          <a:effectRef idx="0">
            <a:schemeClr val="accent1"/>
          </a:effectRef>
          <a:fontRef idx="minor">
            <a:schemeClr val="lt1"/>
          </a:fontRef>
        </p:style>
      </p:cxnSp>
      <p:sp>
        <p:nvSpPr>
          <p:cNvPr id="124" name="任意多边形 123"/>
          <p:cNvSpPr/>
          <p:nvPr/>
        </p:nvSpPr>
        <p:spPr bwMode="black">
          <a:xfrm flipV="1">
            <a:off x="1494843" y="2393136"/>
            <a:ext cx="9683319" cy="45702"/>
          </a:xfrm>
          <a:custGeom>
            <a:avLst/>
            <a:gdLst>
              <a:gd name="connsiteX0" fmla="*/ 0 w 8677275"/>
              <a:gd name="connsiteY0" fmla="*/ 0 h 0"/>
              <a:gd name="connsiteX1" fmla="*/ 8677275 w 8677275"/>
              <a:gd name="connsiteY1" fmla="*/ 0 h 0"/>
            </a:gdLst>
            <a:ahLst/>
            <a:cxnLst>
              <a:cxn ang="0">
                <a:pos x="connsiteX0" y="connsiteY0"/>
              </a:cxn>
              <a:cxn ang="0">
                <a:pos x="connsiteX1" y="connsiteY1"/>
              </a:cxn>
            </a:cxnLst>
            <a:rect l="l" t="t" r="r" b="b"/>
            <a:pathLst>
              <a:path w="8677275">
                <a:moveTo>
                  <a:pt x="0" y="0"/>
                </a:moveTo>
                <a:lnTo>
                  <a:pt x="8677275" y="0"/>
                </a:lnTo>
              </a:path>
            </a:pathLst>
          </a:custGeom>
          <a:noFill/>
          <a:ln w="19050">
            <a:solidFill>
              <a:srgbClr val="8BC9A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任意多边形 125"/>
          <p:cNvSpPr/>
          <p:nvPr/>
        </p:nvSpPr>
        <p:spPr bwMode="black">
          <a:xfrm>
            <a:off x="1437786" y="2663540"/>
            <a:ext cx="2880705" cy="1293188"/>
          </a:xfrm>
          <a:custGeom>
            <a:avLst/>
            <a:gdLst>
              <a:gd name="connsiteX0" fmla="*/ 0 w 2775362"/>
              <a:gd name="connsiteY0" fmla="*/ 82370 h 1387686"/>
              <a:gd name="connsiteX1" fmla="*/ 1333500 w 2775362"/>
              <a:gd name="connsiteY1" fmla="*/ 120470 h 1387686"/>
              <a:gd name="connsiteX2" fmla="*/ 2752725 w 2775362"/>
              <a:gd name="connsiteY2" fmla="*/ 1234895 h 1387686"/>
              <a:gd name="connsiteX3" fmla="*/ 142875 w 2775362"/>
              <a:gd name="connsiteY3" fmla="*/ 1349195 h 1387686"/>
              <a:gd name="connsiteX0" fmla="*/ 100742 w 2631829"/>
              <a:gd name="connsiteY0" fmla="*/ 82370 h 1387686"/>
              <a:gd name="connsiteX1" fmla="*/ 1190625 w 2631829"/>
              <a:gd name="connsiteY1" fmla="*/ 120470 h 1387686"/>
              <a:gd name="connsiteX2" fmla="*/ 2609850 w 2631829"/>
              <a:gd name="connsiteY2" fmla="*/ 1234895 h 1387686"/>
              <a:gd name="connsiteX3" fmla="*/ 0 w 2631829"/>
              <a:gd name="connsiteY3" fmla="*/ 1349195 h 1387686"/>
              <a:gd name="connsiteX0" fmla="*/ 100742 w 2631828"/>
              <a:gd name="connsiteY0" fmla="*/ 38796 h 1344112"/>
              <a:gd name="connsiteX1" fmla="*/ 1190625 w 2631828"/>
              <a:gd name="connsiteY1" fmla="*/ 76896 h 1344112"/>
              <a:gd name="connsiteX2" fmla="*/ 2609850 w 2631828"/>
              <a:gd name="connsiteY2" fmla="*/ 1191321 h 1344112"/>
              <a:gd name="connsiteX3" fmla="*/ 0 w 2631828"/>
              <a:gd name="connsiteY3" fmla="*/ 1305621 h 1344112"/>
              <a:gd name="connsiteX0" fmla="*/ 100742 w 2632653"/>
              <a:gd name="connsiteY0" fmla="*/ 0 h 1299634"/>
              <a:gd name="connsiteX1" fmla="*/ 1207426 w 2632653"/>
              <a:gd name="connsiteY1" fmla="*/ 152400 h 1299634"/>
              <a:gd name="connsiteX2" fmla="*/ 2609850 w 2632653"/>
              <a:gd name="connsiteY2" fmla="*/ 1152525 h 1299634"/>
              <a:gd name="connsiteX3" fmla="*/ 0 w 2632653"/>
              <a:gd name="connsiteY3" fmla="*/ 1266825 h 1299634"/>
              <a:gd name="connsiteX0" fmla="*/ 100742 w 2541639"/>
              <a:gd name="connsiteY0" fmla="*/ 0 h 1293693"/>
              <a:gd name="connsiteX1" fmla="*/ 1207426 w 2541639"/>
              <a:gd name="connsiteY1" fmla="*/ 152400 h 1293693"/>
              <a:gd name="connsiteX2" fmla="*/ 2517443 w 2541639"/>
              <a:gd name="connsiteY2" fmla="*/ 1133475 h 1293693"/>
              <a:gd name="connsiteX3" fmla="*/ 0 w 2541639"/>
              <a:gd name="connsiteY3" fmla="*/ 1266825 h 1293693"/>
            </a:gdLst>
            <a:ahLst/>
            <a:cxnLst>
              <a:cxn ang="0">
                <a:pos x="connsiteX0" y="connsiteY0"/>
              </a:cxn>
              <a:cxn ang="0">
                <a:pos x="connsiteX1" y="connsiteY1"/>
              </a:cxn>
              <a:cxn ang="0">
                <a:pos x="connsiteX2" y="connsiteY2"/>
              </a:cxn>
              <a:cxn ang="0">
                <a:pos x="connsiteX3" y="connsiteY3"/>
              </a:cxn>
            </a:cxnLst>
            <a:rect l="l" t="t" r="r" b="b"/>
            <a:pathLst>
              <a:path w="2541639" h="1293693">
                <a:moveTo>
                  <a:pt x="100742" y="0"/>
                </a:moveTo>
                <a:cubicBezTo>
                  <a:pt x="571700" y="84931"/>
                  <a:pt x="804642" y="-36513"/>
                  <a:pt x="1207426" y="152400"/>
                </a:cubicBezTo>
                <a:cubicBezTo>
                  <a:pt x="1610210" y="341313"/>
                  <a:pt x="2718681" y="947738"/>
                  <a:pt x="2517443" y="1133475"/>
                </a:cubicBezTo>
                <a:cubicBezTo>
                  <a:pt x="2316205" y="1319212"/>
                  <a:pt x="1205706" y="1312068"/>
                  <a:pt x="0" y="1266825"/>
                </a:cubicBezTo>
              </a:path>
            </a:pathLst>
          </a:custGeom>
          <a:noFill/>
          <a:ln w="19050">
            <a:solidFill>
              <a:srgbClr val="8BC9A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09924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456834" indent="-456834" fontAlgn="ct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Stack and CSS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6834" indent="-456834" fontAlgn="ctr"/>
            <a:r>
              <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Implementation of </a:t>
            </a:r>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6834" indent="-456834" fontAlgn="ctr"/>
            <a:r>
              <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Implementation of CSS</a:t>
            </a:r>
          </a:p>
          <a:p>
            <a:pPr fontAlgn="ctr"/>
            <a:r>
              <a:rPr lang="en-US" b="1" smtClean="0">
                <a:latin typeface="Huawei Sans" panose="020C0503030203020204" pitchFamily="34" charset="0"/>
                <a:ea typeface="方正兰亭黑简体" panose="02000000000000000000" pitchFamily="2" charset="-122"/>
                <a:sym typeface="Huawei Sans" panose="020C0503030203020204" pitchFamily="34" charset="0"/>
              </a:rPr>
              <a:t>Basic Configuration</a:t>
            </a:r>
            <a:endParaRPr 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396584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Stack Configuration (1)</a:t>
            </a:r>
            <a:endParaRPr lang="en-US" altLang="zh-CN" dirty="0">
              <a:sym typeface="Huawei Sans" panose="020C0503030203020204" pitchFamily="34" charset="0"/>
            </a:endParaRPr>
          </a:p>
        </p:txBody>
      </p:sp>
      <p:sp>
        <p:nvSpPr>
          <p:cNvPr id="16" name="矩形 15"/>
          <p:cNvSpPr/>
          <p:nvPr/>
        </p:nvSpPr>
        <p:spPr bwMode="gray">
          <a:xfrm>
            <a:off x="994151" y="1742578"/>
            <a:ext cx="10604557" cy="830673"/>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interface stack-port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member-id/port-id</a:t>
            </a:r>
          </a:p>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[Huawei-stack-port0/1]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interface-type interface-number1 </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to</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 interface-type interface-number2</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 } &amp;&lt;1-10&gt;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enable</a:t>
            </a:r>
            <a:endParaRPr lang="en-US" altLang="zh-CN"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42380" y="1310599"/>
            <a:ext cx="11084902" cy="338422"/>
          </a:xfrm>
          <a:prstGeom prst="rect">
            <a:avLst/>
          </a:prstGeom>
        </p:spPr>
        <p:txBody>
          <a:bodyPr wrap="square">
            <a:spAutoFit/>
          </a:bodyPr>
          <a:lstStyle/>
          <a:p>
            <a:pPr marL="342763" indent="-342763" fontAlgn="ctr">
              <a:buFont typeface="+mj-lt"/>
              <a:buAutoNum type="arabicPeriod"/>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Create a logical stack port and add stack member ports to it.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994151" y="2573250"/>
            <a:ext cx="10604557" cy="707886"/>
          </a:xfrm>
          <a:prstGeom prst="rect">
            <a:avLst/>
          </a:prstGeom>
        </p:spPr>
        <p:txBody>
          <a:bodyPr wrap="square">
            <a:spAutoFit/>
          </a:bodyPr>
          <a:lstStyle/>
          <a:p>
            <a:pPr fontAlgn="ctr">
              <a:lnSpc>
                <a:spcPts val="2399"/>
              </a:lnSpc>
            </a:pP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member-id</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specifies the stack ID of a member switch.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port-id</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specifies the ID of the local logical stack port, which can be set to 1 or 2.</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bwMode="gray">
          <a:xfrm>
            <a:off x="994151" y="3688871"/>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stack slot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slot-id</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renumber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new-slot-id</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169" y="3256892"/>
            <a:ext cx="11084902" cy="338422"/>
          </a:xfrm>
          <a:prstGeom prst="rect">
            <a:avLst/>
          </a:prstGeom>
        </p:spPr>
        <p:txBody>
          <a:bodyPr wrap="square">
            <a:spAutoFit/>
          </a:bodyPr>
          <a:lstStyle/>
          <a:p>
            <a:pPr marL="342763" indent="-342763" fontAlgn="ctr">
              <a:buFont typeface="+mj-lt"/>
              <a:buAutoNum type="arabicPeriod" startAt="2"/>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Configure a stack ID for a member switch.</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994151" y="4120849"/>
            <a:ext cx="10604557" cy="707886"/>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stack ID of a member switch is 0. The new stack ID takes effect only after the current configuration is saved and the switch is restarted.</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994151" y="5310090"/>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stack slot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slot-id</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priority </a:t>
            </a:r>
            <a:r>
              <a:rPr lang="en-US" sz="1599"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6" name="矩形 25"/>
          <p:cNvSpPr/>
          <p:nvPr/>
        </p:nvSpPr>
        <p:spPr bwMode="gray">
          <a:xfrm>
            <a:off x="551169" y="4878112"/>
            <a:ext cx="11084902" cy="338422"/>
          </a:xfrm>
          <a:prstGeom prst="rect">
            <a:avLst/>
          </a:prstGeom>
        </p:spPr>
        <p:txBody>
          <a:bodyPr wrap="square">
            <a:spAutoFit/>
          </a:bodyPr>
          <a:lstStyle/>
          <a:p>
            <a:pPr marL="342763" indent="-342763" fontAlgn="ctr">
              <a:buFont typeface="+mj-lt"/>
              <a:buAutoNum type="arabicPeriod" startAt="3"/>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Configure a stack priority for a member switch.</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994151" y="5742069"/>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stack priority of a member switch is 100.</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29544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Stack Configuration (2)</a:t>
            </a:r>
            <a:endParaRPr lang="en-US" altLang="zh-CN" dirty="0">
              <a:sym typeface="Huawei Sans" panose="020C0503030203020204" pitchFamily="34" charset="0"/>
            </a:endParaRPr>
          </a:p>
        </p:txBody>
      </p:sp>
      <p:sp>
        <p:nvSpPr>
          <p:cNvPr id="15" name="矩形 14"/>
          <p:cNvSpPr/>
          <p:nvPr/>
        </p:nvSpPr>
        <p:spPr bwMode="gray">
          <a:xfrm>
            <a:off x="989812" y="1742578"/>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mad detect mode direct</a:t>
            </a:r>
            <a:endParaRPr lang="en-US" altLang="zh-CN"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42380" y="1310599"/>
            <a:ext cx="11084902" cy="338422"/>
          </a:xfrm>
          <a:prstGeom prst="rect">
            <a:avLst/>
          </a:prstGeom>
        </p:spPr>
        <p:txBody>
          <a:bodyPr wrap="square">
            <a:spAutoFit/>
          </a:bodyPr>
          <a:lstStyle/>
          <a:p>
            <a:pPr marL="342763" indent="-342763" fontAlgn="ctr">
              <a:buFont typeface="+mj-lt"/>
              <a:buAutoNum type="arabicPeriod" startAt="4"/>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Enable MAD in direct mode</a:t>
            </a:r>
            <a:r>
              <a:rPr lang="en-US" altLang="zh-CN" sz="1599" dirty="0">
                <a:latin typeface="Huawei Sans" panose="020C0503030203020204" pitchFamily="34" charset="0"/>
                <a:ea typeface="方正兰亭黑简体" panose="02000000000000000000" pitchFamily="2" charset="-122"/>
                <a:sym typeface="Huawei Sans" panose="020C0503030203020204" pitchFamily="34" charset="0"/>
              </a:rPr>
              <a:t> in the interface view</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989812" y="3019749"/>
            <a:ext cx="10604557" cy="584547"/>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interface eth-trunk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trunk-id</a:t>
            </a:r>
          </a:p>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[Huawei-Eth-Trunk1]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mad detect mode relay</a:t>
            </a:r>
            <a:endParaRPr lang="en-US" altLang="zh-CN" sz="1599"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bwMode="gray">
          <a:xfrm>
            <a:off x="551169" y="2183202"/>
            <a:ext cx="11084902" cy="338422"/>
          </a:xfrm>
          <a:prstGeom prst="rect">
            <a:avLst/>
          </a:prstGeom>
        </p:spPr>
        <p:txBody>
          <a:bodyPr wrap="square">
            <a:spAutoFit/>
          </a:bodyPr>
          <a:lstStyle/>
          <a:p>
            <a:pPr marL="342763" indent="-342763" fontAlgn="ctr">
              <a:buFont typeface="+mj-lt"/>
              <a:buAutoNum type="arabicPeriod" startAt="5"/>
            </a:pPr>
            <a:r>
              <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MAD in relay mode when an independent relay agent is used.</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989812" y="2521624"/>
            <a:ext cx="10604557" cy="400110"/>
          </a:xfrm>
          <a:prstGeom prst="rect">
            <a:avLst/>
          </a:prstGeom>
        </p:spPr>
        <p:txBody>
          <a:bodyPr wrap="square">
            <a:spAutoFit/>
          </a:bodyPr>
          <a:lstStyle/>
          <a:p>
            <a:pPr fontAlgn="ctr">
              <a:lnSpc>
                <a:spcPts val="2399"/>
              </a:lnSpc>
            </a:pPr>
            <a:r>
              <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the stack, enable MAD on the Eth-Trunk interface connected to the relay agent.</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989812" y="4118480"/>
            <a:ext cx="10604557" cy="584547"/>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interface eth-trunk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trunk-id</a:t>
            </a:r>
          </a:p>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[Huawei-Eth-Trunk1]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mad relay</a:t>
            </a:r>
            <a:endParaRPr lang="en-US" altLang="zh-CN" sz="1599"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3" name="矩形 22"/>
          <p:cNvSpPr/>
          <p:nvPr/>
        </p:nvSpPr>
        <p:spPr bwMode="gray">
          <a:xfrm>
            <a:off x="989812" y="3625584"/>
            <a:ext cx="10604557" cy="400110"/>
          </a:xfrm>
          <a:prstGeom prst="rect">
            <a:avLst/>
          </a:prstGeom>
        </p:spPr>
        <p:txBody>
          <a:bodyPr wrap="square">
            <a:spAutoFit/>
          </a:bodyPr>
          <a:lstStyle/>
          <a:p>
            <a:pPr fontAlgn="ctr">
              <a:lnSpc>
                <a:spcPts val="2399"/>
              </a:lnSpc>
            </a:pPr>
            <a:r>
              <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On the relay agent, enable MAD on the Eth-Trunk interface connected to the stack.</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0618627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Stack Configuration (3)</a:t>
            </a:r>
            <a:endParaRPr lang="en-US" altLang="zh-CN" dirty="0">
              <a:sym typeface="Huawei Sans" panose="020C0503030203020204" pitchFamily="34" charset="0"/>
            </a:endParaRPr>
          </a:p>
        </p:txBody>
      </p:sp>
      <p:sp>
        <p:nvSpPr>
          <p:cNvPr id="15" name="矩形 14"/>
          <p:cNvSpPr/>
          <p:nvPr/>
        </p:nvSpPr>
        <p:spPr bwMode="gray">
          <a:xfrm>
            <a:off x="994150" y="2187423"/>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mad domain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domain-id</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42380" y="1310599"/>
            <a:ext cx="11084902" cy="338426"/>
          </a:xfrm>
          <a:prstGeom prst="rect">
            <a:avLst/>
          </a:prstGeom>
        </p:spPr>
        <p:txBody>
          <a:bodyPr wrap="square">
            <a:spAutoFit/>
          </a:bodyPr>
          <a:lstStyle/>
          <a:p>
            <a:pPr marL="342900" indent="-342900" fontAlgn="ctr">
              <a:buFont typeface="+mj-lt"/>
              <a:buAutoNum type="arabicPeriod" startAt="6"/>
            </a:pPr>
            <a:r>
              <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MAD in relay mode w</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hen two stacks function as each other's MAD relay agent.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994150" y="2543201"/>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MAD domain ID of a stack is 0.</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994150" y="3536729"/>
            <a:ext cx="10604557" cy="830673"/>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interface eth-trunk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trunk-id</a:t>
            </a:r>
          </a:p>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[Huawei-Eth-Trunk1]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mad detect mode relay</a:t>
            </a:r>
          </a:p>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[Huawei-Eth-Trunk1]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mad relay</a:t>
            </a:r>
            <a:endParaRPr lang="en-US" altLang="zh-CN" sz="1599"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994150" y="4376709"/>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MAD needs to be enabled on the Eth-Trunk interface connected to the MAD relay agent.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994150" y="5343348"/>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slave switchover</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bwMode="gray">
          <a:xfrm>
            <a:off x="551169" y="4911370"/>
            <a:ext cx="11084902" cy="338422"/>
          </a:xfrm>
          <a:prstGeom prst="rect">
            <a:avLst/>
          </a:prstGeom>
        </p:spPr>
        <p:txBody>
          <a:bodyPr wrap="square">
            <a:spAutoFit/>
          </a:bodyPr>
          <a:lstStyle/>
          <a:p>
            <a:pPr marL="342900" indent="-342900" fontAlgn="ctr">
              <a:buFont typeface="+mj-lt"/>
              <a:buAutoNum type="arabicPeriod" startAt="7"/>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Perform a master/standby switchover.</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1"/>
          <p:cNvSpPr/>
          <p:nvPr/>
        </p:nvSpPr>
        <p:spPr bwMode="gray">
          <a:xfrm>
            <a:off x="994150" y="1733558"/>
            <a:ext cx="4347665" cy="338554"/>
          </a:xfrm>
          <a:prstGeom prst="rect">
            <a:avLst/>
          </a:prstGeom>
        </p:spPr>
        <p:txBody>
          <a:bodyPr wrap="none">
            <a:spAutoFit/>
          </a:bodyPr>
          <a:lstStyle/>
          <a:p>
            <a:pPr fontAlgn="ct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Set a unique MAD domain ID for each stack.</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994150" y="3045630"/>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Enable MAD in relay mode, and configure two stacks as each other's relay agent.</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2043874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Stack Configuration (4)</a:t>
            </a:r>
            <a:endParaRPr lang="en-US" altLang="zh-CN" dirty="0">
              <a:sym typeface="Huawei Sans" panose="020C0503030203020204" pitchFamily="34" charset="0"/>
            </a:endParaRPr>
          </a:p>
        </p:txBody>
      </p:sp>
      <p:sp>
        <p:nvSpPr>
          <p:cNvPr id="15" name="矩形 14"/>
          <p:cNvSpPr/>
          <p:nvPr/>
        </p:nvSpPr>
        <p:spPr bwMode="gray">
          <a:xfrm>
            <a:off x="994151" y="1704478"/>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stack timer mac-address switch-delay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delay-time</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42380" y="1310599"/>
            <a:ext cx="11084902" cy="338554"/>
          </a:xfrm>
          <a:prstGeom prst="rect">
            <a:avLst/>
          </a:prstGeom>
        </p:spPr>
        <p:txBody>
          <a:bodyPr wrap="square">
            <a:spAutoFit/>
          </a:bodyPr>
          <a:lstStyle/>
          <a:p>
            <a:pPr marL="342900" indent="-342900" fontAlgn="ctr">
              <a:buFont typeface="+mj-lt"/>
              <a:buAutoNum type="arabicPeriod" startAt="8"/>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a period after which a stack changes its system MAC address.</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994151" y="2060256"/>
            <a:ext cx="10604557" cy="1015663"/>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a stack changes the system MAC address after 10 minutes. When this period is set to 0, no stack MAC address switching will be performed. To configure a stack to change its system MAC address immediately, run the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undo stack timer mac-address switch-delay</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command.</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994151" y="3596898"/>
            <a:ext cx="10604557" cy="338426"/>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reset stack configuration</a:t>
            </a:r>
            <a:endParaRPr lang="en-US" sz="15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551169" y="3203020"/>
            <a:ext cx="11084902" cy="338554"/>
          </a:xfrm>
          <a:prstGeom prst="rect">
            <a:avLst/>
          </a:prstGeom>
        </p:spPr>
        <p:txBody>
          <a:bodyPr wrap="square">
            <a:spAutoFit/>
          </a:bodyPr>
          <a:lstStyle/>
          <a:p>
            <a:pPr marL="342900" indent="-342900" fontAlgn="ctr">
              <a:buFont typeface="+mj-lt"/>
              <a:buAutoNum type="arabicPeriod" startAt="9"/>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Clear all stack configuration.</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994151" y="3962073"/>
            <a:ext cx="10604557" cy="1938992"/>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The following stack configuration will be cleared: switch slot ID, stack priority, stack reserved VLAN, stack MAC address switching delay, logical stack port configuration, and logical stack port rate. For example, when switches are stacked using dedicated stack cables, to ensure that slot IDs are automatically generated for the switches based on the sequence in which dedicated stack cables are connected, you can run this command to clear all stack configuration.</a:t>
            </a:r>
            <a:endPar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Running this command will cause the stack to split and member switches to restart.</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23293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Overview of Stack and CSS</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Implementation of Stack</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Implementation </a:t>
            </a: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of CSS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Configuration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372330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Example for Configuring a </a:t>
            </a:r>
            <a:r>
              <a:rPr lang="en-US" smtClean="0">
                <a:sym typeface="Huawei Sans" panose="020C0503030203020204" pitchFamily="34" charset="0"/>
              </a:rPr>
              <a:t>Stack (1)</a:t>
            </a:r>
            <a:endParaRPr lang="en-US" altLang="zh-CN" dirty="0">
              <a:sym typeface="Huawei Sans" panose="020C0503030203020204" pitchFamily="34" charset="0"/>
            </a:endParaRPr>
          </a:p>
        </p:txBody>
      </p:sp>
      <p:cxnSp>
        <p:nvCxnSpPr>
          <p:cNvPr id="21" name="直接连接符 20"/>
          <p:cNvCxnSpPr/>
          <p:nvPr/>
        </p:nvCxnSpPr>
        <p:spPr bwMode="gray">
          <a:xfrm flipH="1" flipV="1">
            <a:off x="1436243" y="2514741"/>
            <a:ext cx="1841250" cy="211026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3277492" y="2514741"/>
            <a:ext cx="1841250" cy="211026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H="1">
            <a:off x="1256443" y="2439369"/>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bwMode="gray">
          <a:xfrm>
            <a:off x="425734" y="2239080"/>
            <a:ext cx="598007"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5507569" y="2239080"/>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3538662" y="4373718"/>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1576965" y="211994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GE0/0/24</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3962479" y="211994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GE0/0/24</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rot="2968301">
            <a:off x="1190200" y="292185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GE0/0/23</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rot="2990464">
            <a:off x="2321632" y="365400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GE0/0/21</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rot="18631770">
            <a:off x="3305863" y="3647724"/>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1023281" y="2206785"/>
            <a:ext cx="4508424" cy="2538042"/>
            <a:chOff x="1216269" y="1513890"/>
            <a:chExt cx="4510185" cy="2539033"/>
          </a:xfrm>
        </p:grpSpPr>
        <p:pic>
          <p:nvPicPr>
            <p:cNvPr id="16" name="图片 76" descr="接入交换机.png"/>
            <p:cNvPicPr>
              <a:picLocks noChangeAspect="1"/>
            </p:cNvPicPr>
            <p:nvPr/>
          </p:nvPicPr>
          <p:blipFill>
            <a:blip r:embed="rId3" cstate="print"/>
            <a:stretch>
              <a:fillRect/>
            </a:stretch>
          </p:blipFill>
          <p:spPr bwMode="gray">
            <a:xfrm>
              <a:off x="1216269" y="1513890"/>
              <a:ext cx="540000" cy="441818"/>
            </a:xfrm>
            <a:prstGeom prst="rect">
              <a:avLst/>
            </a:prstGeom>
          </p:spPr>
        </p:pic>
        <p:pic>
          <p:nvPicPr>
            <p:cNvPr id="17" name="图片 76" descr="接入交换机.png"/>
            <p:cNvPicPr>
              <a:picLocks noChangeAspect="1"/>
            </p:cNvPicPr>
            <p:nvPr/>
          </p:nvPicPr>
          <p:blipFill>
            <a:blip r:embed="rId3" cstate="print"/>
            <a:stretch>
              <a:fillRect/>
            </a:stretch>
          </p:blipFill>
          <p:spPr bwMode="gray">
            <a:xfrm>
              <a:off x="5186454" y="1513890"/>
              <a:ext cx="540000" cy="441818"/>
            </a:xfrm>
            <a:prstGeom prst="rect">
              <a:avLst/>
            </a:prstGeom>
          </p:spPr>
        </p:pic>
        <p:pic>
          <p:nvPicPr>
            <p:cNvPr id="18" name="图片 76" descr="接入交换机.png"/>
            <p:cNvPicPr>
              <a:picLocks noChangeAspect="1"/>
            </p:cNvPicPr>
            <p:nvPr/>
          </p:nvPicPr>
          <p:blipFill>
            <a:blip r:embed="rId3" cstate="print"/>
            <a:stretch>
              <a:fillRect/>
            </a:stretch>
          </p:blipFill>
          <p:spPr bwMode="gray">
            <a:xfrm>
              <a:off x="3201361" y="3611105"/>
              <a:ext cx="540000" cy="441818"/>
            </a:xfrm>
            <a:prstGeom prst="rect">
              <a:avLst/>
            </a:prstGeom>
          </p:spPr>
        </p:pic>
      </p:grpSp>
      <p:sp>
        <p:nvSpPr>
          <p:cNvPr id="24" name="椭圆 23"/>
          <p:cNvSpPr>
            <a:spLocks noChangeAspect="1"/>
          </p:cNvSpPr>
          <p:nvPr/>
        </p:nvSpPr>
        <p:spPr bwMode="gray">
          <a:xfrm>
            <a:off x="536908" y="1310202"/>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536908" y="165214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2"/>
          <p:cNvSpPr txBox="1">
            <a:spLocks/>
          </p:cNvSpPr>
          <p:nvPr/>
        </p:nvSpPr>
        <p:spPr bwMode="gray">
          <a:xfrm>
            <a:off x="848089" y="1234346"/>
            <a:ext cx="1525023" cy="4036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port 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2"/>
          <p:cNvSpPr txBox="1">
            <a:spLocks/>
          </p:cNvSpPr>
          <p:nvPr/>
        </p:nvSpPr>
        <p:spPr bwMode="gray">
          <a:xfrm>
            <a:off x="848089" y="1576290"/>
            <a:ext cx="1525023" cy="4036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port 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1397297" y="255870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864529" y="418098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bwMode="gray">
          <a:xfrm>
            <a:off x="3395593" y="418098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gray">
          <a:xfrm>
            <a:off x="4903014" y="255870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1392191" y="225679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4910891" y="225679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445915" y="4991126"/>
            <a:ext cx="5637228" cy="1400383"/>
          </a:xfrm>
          <a:prstGeom prst="rect">
            <a:avLst/>
          </a:prstGeom>
          <a:noFill/>
        </p:spPr>
        <p:txBody>
          <a:bodyPr wrap="square" rtlCol="0">
            <a:spAutoFit/>
          </a:bodyPr>
          <a:lstStyle/>
          <a:p>
            <a:pPr marL="185664" indent="-185664" algn="just" fontAlgn="ctr">
              <a:lnSpc>
                <a:spcPts val="2399"/>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SW2, and SW3 are stacked in a ring topology.</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5664" indent="-185664" algn="just" fontAlgn="ctr">
              <a:lnSpc>
                <a:spcPts val="2399"/>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SW2, and SW3 are the master, standby, and slave switches respectively. Their stack IDs are 0, 1, and 2, and their stack priorities are 200, 100, and 100, respectively.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6153925" y="2285157"/>
            <a:ext cx="5591988" cy="132343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stack-port 0/1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[SW1-stack-port0/1]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0/0/23 enable</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stack-port 0/2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[SW1-stack-port0/2]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0/0/24 enable</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7" name="文本框 46"/>
          <p:cNvSpPr txBox="1"/>
          <p:nvPr/>
        </p:nvSpPr>
        <p:spPr bwMode="gray">
          <a:xfrm>
            <a:off x="6153374" y="1931834"/>
            <a:ext cx="2081019"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103141" y="1251688"/>
            <a:ext cx="5642772" cy="584519"/>
          </a:xfrm>
          <a:prstGeom prst="rect">
            <a:avLst/>
          </a:prstGeom>
          <a:noFill/>
        </p:spPr>
        <p:txBody>
          <a:bodyPr wrap="squar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logical stack ports and add stack member ports to them.</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6153925" y="4270880"/>
            <a:ext cx="5591988" cy="132343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stack-port 0/1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[SW2-stack-port0/1]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0/0/24 enable</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stack-port 0/2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[SW2-stack-port0/2]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0/0/23 enable</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7" name="文本框 56"/>
          <p:cNvSpPr txBox="1"/>
          <p:nvPr/>
        </p:nvSpPr>
        <p:spPr bwMode="gray">
          <a:xfrm>
            <a:off x="6153374" y="3908036"/>
            <a:ext cx="2081019"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configuration:</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rot="18662468">
            <a:off x="4342519" y="2957111"/>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GE0/0/23</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75171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Example for Configuring a Stack </a:t>
            </a:r>
            <a:r>
              <a:rPr lang="en-US" smtClean="0">
                <a:sym typeface="Huawei Sans" panose="020C0503030203020204" pitchFamily="34" charset="0"/>
              </a:rPr>
              <a:t>(2)</a:t>
            </a:r>
            <a:endParaRPr lang="en-US" altLang="zh-CN" dirty="0">
              <a:sym typeface="Huawei Sans" panose="020C0503030203020204" pitchFamily="34" charset="0"/>
            </a:endParaRPr>
          </a:p>
        </p:txBody>
      </p:sp>
      <p:cxnSp>
        <p:nvCxnSpPr>
          <p:cNvPr id="21" name="直接连接符 20"/>
          <p:cNvCxnSpPr/>
          <p:nvPr/>
        </p:nvCxnSpPr>
        <p:spPr bwMode="gray">
          <a:xfrm flipH="1" flipV="1">
            <a:off x="1436243" y="2514741"/>
            <a:ext cx="1841250" cy="211026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3277492" y="2514741"/>
            <a:ext cx="1841250" cy="211026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H="1">
            <a:off x="1256443" y="2439369"/>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bwMode="gray">
          <a:xfrm>
            <a:off x="425734" y="2239080"/>
            <a:ext cx="598007"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5507569" y="2239080"/>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3538662" y="4373718"/>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1576965" y="211994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GE0/0/24</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3962479" y="211994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GE0/0/24</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rot="2968301">
            <a:off x="1190200" y="292185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GE0/0/23</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rot="18662468">
            <a:off x="4342519" y="2957111"/>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GE0/0/23</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rot="2990464">
            <a:off x="2321632" y="365400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GE0/0/21</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rot="18631770">
            <a:off x="3305863" y="3647724"/>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1023281" y="2206785"/>
            <a:ext cx="4508424" cy="2538042"/>
            <a:chOff x="1216269" y="1513890"/>
            <a:chExt cx="4510185" cy="2539033"/>
          </a:xfrm>
        </p:grpSpPr>
        <p:pic>
          <p:nvPicPr>
            <p:cNvPr id="16" name="图片 76" descr="接入交换机.png"/>
            <p:cNvPicPr>
              <a:picLocks noChangeAspect="1"/>
            </p:cNvPicPr>
            <p:nvPr/>
          </p:nvPicPr>
          <p:blipFill>
            <a:blip r:embed="rId3" cstate="print"/>
            <a:stretch>
              <a:fillRect/>
            </a:stretch>
          </p:blipFill>
          <p:spPr bwMode="gray">
            <a:xfrm>
              <a:off x="1216269" y="1513890"/>
              <a:ext cx="540000" cy="441818"/>
            </a:xfrm>
            <a:prstGeom prst="rect">
              <a:avLst/>
            </a:prstGeom>
          </p:spPr>
        </p:pic>
        <p:pic>
          <p:nvPicPr>
            <p:cNvPr id="17" name="图片 76" descr="接入交换机.png"/>
            <p:cNvPicPr>
              <a:picLocks noChangeAspect="1"/>
            </p:cNvPicPr>
            <p:nvPr/>
          </p:nvPicPr>
          <p:blipFill>
            <a:blip r:embed="rId3" cstate="print"/>
            <a:stretch>
              <a:fillRect/>
            </a:stretch>
          </p:blipFill>
          <p:spPr bwMode="gray">
            <a:xfrm>
              <a:off x="5186454" y="1513890"/>
              <a:ext cx="540000" cy="441818"/>
            </a:xfrm>
            <a:prstGeom prst="rect">
              <a:avLst/>
            </a:prstGeom>
          </p:spPr>
        </p:pic>
        <p:pic>
          <p:nvPicPr>
            <p:cNvPr id="18" name="图片 76" descr="接入交换机.png"/>
            <p:cNvPicPr>
              <a:picLocks noChangeAspect="1"/>
            </p:cNvPicPr>
            <p:nvPr/>
          </p:nvPicPr>
          <p:blipFill>
            <a:blip r:embed="rId3" cstate="print"/>
            <a:stretch>
              <a:fillRect/>
            </a:stretch>
          </p:blipFill>
          <p:spPr bwMode="gray">
            <a:xfrm>
              <a:off x="3201361" y="3611105"/>
              <a:ext cx="540000" cy="441818"/>
            </a:xfrm>
            <a:prstGeom prst="rect">
              <a:avLst/>
            </a:prstGeom>
          </p:spPr>
        </p:pic>
      </p:grpSp>
      <p:sp>
        <p:nvSpPr>
          <p:cNvPr id="24" name="椭圆 23"/>
          <p:cNvSpPr>
            <a:spLocks noChangeAspect="1"/>
          </p:cNvSpPr>
          <p:nvPr/>
        </p:nvSpPr>
        <p:spPr bwMode="gray">
          <a:xfrm>
            <a:off x="536908" y="1310202"/>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536908" y="165214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2"/>
          <p:cNvSpPr txBox="1">
            <a:spLocks/>
          </p:cNvSpPr>
          <p:nvPr/>
        </p:nvSpPr>
        <p:spPr bwMode="gray">
          <a:xfrm>
            <a:off x="848090" y="1234346"/>
            <a:ext cx="1681008" cy="4036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port 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2"/>
          <p:cNvSpPr txBox="1">
            <a:spLocks/>
          </p:cNvSpPr>
          <p:nvPr/>
        </p:nvSpPr>
        <p:spPr bwMode="gray">
          <a:xfrm>
            <a:off x="848090" y="1576290"/>
            <a:ext cx="1681008" cy="4036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port 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1397297" y="255870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864529" y="418098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bwMode="gray">
          <a:xfrm>
            <a:off x="3395593" y="418098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gray">
          <a:xfrm>
            <a:off x="4903014" y="255870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1392191" y="225679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4910891" y="225679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445915" y="4991126"/>
            <a:ext cx="5637228" cy="1400383"/>
          </a:xfrm>
          <a:prstGeom prst="rect">
            <a:avLst/>
          </a:prstGeom>
          <a:noFill/>
        </p:spPr>
        <p:txBody>
          <a:bodyPr wrap="square" rtlCol="0">
            <a:spAutoFit/>
          </a:bodyPr>
          <a:lstStyle/>
          <a:p>
            <a:pPr marL="185664" indent="-185664" algn="just" fontAlgn="ctr">
              <a:lnSpc>
                <a:spcPts val="2399"/>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SW2, and SW3 are stacked in a ring topology.</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5664" indent="-185664" algn="just" fontAlgn="ctr">
              <a:lnSpc>
                <a:spcPts val="2399"/>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SW2, and SW3 are the master, standby, and slave switches respectively. Their stack IDs are 0, 1, and 2, and their stack priorities are 200, 100, and 100, respectively.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166942" y="2912027"/>
            <a:ext cx="5578971" cy="1323439"/>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stack-port 0/1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[SW3-stack-port0/1]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0/0/22 enable</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stack-port 0/2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[SW3-stack-port0/2]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0/0/21 enable</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8" name="文本框 37"/>
          <p:cNvSpPr txBox="1"/>
          <p:nvPr/>
        </p:nvSpPr>
        <p:spPr bwMode="gray">
          <a:xfrm>
            <a:off x="6166942" y="2558704"/>
            <a:ext cx="2081019"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configuration:</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096000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Example for Configuring a Stack </a:t>
            </a:r>
            <a:r>
              <a:rPr lang="en-US" smtClean="0">
                <a:sym typeface="Huawei Sans" panose="020C0503030203020204" pitchFamily="34" charset="0"/>
              </a:rPr>
              <a:t>(3)</a:t>
            </a:r>
            <a:endParaRPr lang="en-US" altLang="zh-CN" dirty="0">
              <a:sym typeface="Huawei Sans" panose="020C0503030203020204" pitchFamily="34" charset="0"/>
            </a:endParaRPr>
          </a:p>
        </p:txBody>
      </p:sp>
      <p:cxnSp>
        <p:nvCxnSpPr>
          <p:cNvPr id="21" name="直接连接符 20"/>
          <p:cNvCxnSpPr/>
          <p:nvPr/>
        </p:nvCxnSpPr>
        <p:spPr bwMode="gray">
          <a:xfrm flipH="1" flipV="1">
            <a:off x="1436243" y="2514741"/>
            <a:ext cx="1841250" cy="211026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3277492" y="2514741"/>
            <a:ext cx="1841250" cy="211026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H="1">
            <a:off x="1256443" y="2439369"/>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bwMode="gray">
          <a:xfrm>
            <a:off x="425734" y="2239080"/>
            <a:ext cx="598007"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5507569" y="2239080"/>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3538662" y="4373718"/>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1576965" y="211994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GE0/0/24</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3962479" y="211994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GE0/0/24</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rot="2968301">
            <a:off x="1190200" y="292185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GE0/0/23</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rot="18662468">
            <a:off x="4342519" y="2957111"/>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GE0/0/23</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rot="2990464">
            <a:off x="2321632" y="3654008"/>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GE0/0/21</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rot="18631770">
            <a:off x="3305863" y="3647724"/>
            <a:ext cx="952133" cy="307657"/>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1023281" y="2206785"/>
            <a:ext cx="4508424" cy="2538042"/>
            <a:chOff x="1216269" y="1513890"/>
            <a:chExt cx="4510185" cy="2539033"/>
          </a:xfrm>
        </p:grpSpPr>
        <p:pic>
          <p:nvPicPr>
            <p:cNvPr id="16" name="图片 76" descr="接入交换机.png"/>
            <p:cNvPicPr>
              <a:picLocks noChangeAspect="1"/>
            </p:cNvPicPr>
            <p:nvPr/>
          </p:nvPicPr>
          <p:blipFill>
            <a:blip r:embed="rId3" cstate="print"/>
            <a:stretch>
              <a:fillRect/>
            </a:stretch>
          </p:blipFill>
          <p:spPr bwMode="gray">
            <a:xfrm>
              <a:off x="1216269" y="1513890"/>
              <a:ext cx="540000" cy="441818"/>
            </a:xfrm>
            <a:prstGeom prst="rect">
              <a:avLst/>
            </a:prstGeom>
          </p:spPr>
        </p:pic>
        <p:pic>
          <p:nvPicPr>
            <p:cNvPr id="17" name="图片 76" descr="接入交换机.png"/>
            <p:cNvPicPr>
              <a:picLocks noChangeAspect="1"/>
            </p:cNvPicPr>
            <p:nvPr/>
          </p:nvPicPr>
          <p:blipFill>
            <a:blip r:embed="rId3" cstate="print"/>
            <a:stretch>
              <a:fillRect/>
            </a:stretch>
          </p:blipFill>
          <p:spPr bwMode="gray">
            <a:xfrm>
              <a:off x="5186454" y="1513890"/>
              <a:ext cx="540000" cy="441818"/>
            </a:xfrm>
            <a:prstGeom prst="rect">
              <a:avLst/>
            </a:prstGeom>
          </p:spPr>
        </p:pic>
        <p:pic>
          <p:nvPicPr>
            <p:cNvPr id="18" name="图片 76" descr="接入交换机.png"/>
            <p:cNvPicPr>
              <a:picLocks noChangeAspect="1"/>
            </p:cNvPicPr>
            <p:nvPr/>
          </p:nvPicPr>
          <p:blipFill>
            <a:blip r:embed="rId3" cstate="print"/>
            <a:stretch>
              <a:fillRect/>
            </a:stretch>
          </p:blipFill>
          <p:spPr bwMode="gray">
            <a:xfrm>
              <a:off x="3201361" y="3611105"/>
              <a:ext cx="540000" cy="441818"/>
            </a:xfrm>
            <a:prstGeom prst="rect">
              <a:avLst/>
            </a:prstGeom>
          </p:spPr>
        </p:pic>
      </p:grpSp>
      <p:sp>
        <p:nvSpPr>
          <p:cNvPr id="24" name="椭圆 23"/>
          <p:cNvSpPr>
            <a:spLocks noChangeAspect="1"/>
          </p:cNvSpPr>
          <p:nvPr/>
        </p:nvSpPr>
        <p:spPr bwMode="gray">
          <a:xfrm>
            <a:off x="536908" y="1310202"/>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536908" y="165214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2"/>
          <p:cNvSpPr txBox="1">
            <a:spLocks/>
          </p:cNvSpPr>
          <p:nvPr/>
        </p:nvSpPr>
        <p:spPr bwMode="gray">
          <a:xfrm>
            <a:off x="848089" y="1234346"/>
            <a:ext cx="1525023" cy="4036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port 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2"/>
          <p:cNvSpPr txBox="1">
            <a:spLocks/>
          </p:cNvSpPr>
          <p:nvPr/>
        </p:nvSpPr>
        <p:spPr bwMode="gray">
          <a:xfrm>
            <a:off x="848089" y="1576290"/>
            <a:ext cx="1525023" cy="4036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smtClean="0">
                <a:latin typeface="Huawei Sans" panose="020C0503030203020204" pitchFamily="34" charset="0"/>
                <a:ea typeface="方正兰亭黑简体" panose="02000000000000000000" pitchFamily="2" charset="-122"/>
                <a:sym typeface="Huawei Sans" panose="020C0503030203020204" pitchFamily="34" charset="0"/>
              </a:rPr>
              <a:t>Stack port 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1397297" y="255870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864529" y="418098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bwMode="gray">
          <a:xfrm>
            <a:off x="3395593" y="4180988"/>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gray">
          <a:xfrm>
            <a:off x="4903014" y="2558704"/>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1392191" y="225679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P2</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4910891" y="225679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defTabSz="914034" fontAlgn="ctr">
              <a:defRPr/>
            </a:pPr>
            <a:r>
              <a:rPr lang="en-US" sz="13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399"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6103141" y="1604374"/>
            <a:ext cx="4262705"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the stack ID and stack priority.</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103141" y="2396386"/>
            <a:ext cx="5049775" cy="276999"/>
          </a:xfrm>
          <a:prstGeom prst="rect">
            <a:avLst/>
          </a:prstGeom>
          <a:solidFill>
            <a:srgbClr val="F4FBFE"/>
          </a:solidFill>
          <a:ln>
            <a:solidFill>
              <a:srgbClr val="99DFF9"/>
            </a:solidFill>
          </a:ln>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 slot 0 priority 2</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103141" y="2043063"/>
            <a:ext cx="2081019"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103141" y="3314325"/>
            <a:ext cx="5049775" cy="276999"/>
          </a:xfrm>
          <a:prstGeom prst="rect">
            <a:avLst/>
          </a:prstGeom>
          <a:solidFill>
            <a:srgbClr val="F4FBFE"/>
          </a:solidFill>
          <a:ln>
            <a:solidFill>
              <a:srgbClr val="99DFF9"/>
            </a:solidFill>
          </a:ln>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 slot 0 renumber 1</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103141" y="2961002"/>
            <a:ext cx="2081019"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configuration:</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6103141" y="4140598"/>
            <a:ext cx="5049775" cy="276999"/>
          </a:xfrm>
          <a:prstGeom prst="rect">
            <a:avLst/>
          </a:prstGeom>
          <a:solidFill>
            <a:srgbClr val="F4FBFE"/>
          </a:solidFill>
          <a:ln>
            <a:solidFill>
              <a:srgbClr val="99DFF9"/>
            </a:solidFill>
          </a:ln>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 slot 0 renumber 2</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6103141" y="3787275"/>
            <a:ext cx="2081019" cy="338426"/>
          </a:xfrm>
          <a:prstGeom prst="rect">
            <a:avLst/>
          </a:prstGeom>
          <a:noFill/>
        </p:spPr>
        <p:txBody>
          <a:bodyPr wrap="none" rtlCol="0">
            <a:spAutoFit/>
          </a:bodyPr>
          <a:lstStyle/>
          <a:p>
            <a:pPr fontAlgn="ctr"/>
            <a:r>
              <a:rPr lang="en-US" sz="15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configuration:</a:t>
            </a:r>
            <a:endPar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6103141" y="4827812"/>
            <a:ext cx="5638186" cy="1399836"/>
          </a:xfrm>
          <a:prstGeom prst="rect">
            <a:avLst/>
          </a:prstGeom>
        </p:spPr>
        <p:txBody>
          <a:bodyPr wrap="square">
            <a:spAutoFit/>
          </a:bodyPr>
          <a:lstStyle/>
          <a:p>
            <a:pPr fontAlgn="ctr">
              <a:lnSpc>
                <a:spcPts val="2399"/>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Save the configuration, power off SW1, SW2, and SW3, connect them using SFP+ cables, and then power them on.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Connect stack-port 0/1 on one switch to stack-port 0/2 on another switch. Otherwise, the stack will fail to be set up.</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45915" y="4991126"/>
            <a:ext cx="5637228" cy="1400383"/>
          </a:xfrm>
          <a:prstGeom prst="rect">
            <a:avLst/>
          </a:prstGeom>
          <a:noFill/>
        </p:spPr>
        <p:txBody>
          <a:bodyPr wrap="square" rtlCol="0">
            <a:spAutoFit/>
          </a:bodyPr>
          <a:lstStyle/>
          <a:p>
            <a:pPr marL="185664" indent="-185664" algn="just" fontAlgn="ctr">
              <a:lnSpc>
                <a:spcPts val="2399"/>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SW2, and SW3 are stacked in a ring topology.</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5664" indent="-185664" algn="just" fontAlgn="ctr">
              <a:lnSpc>
                <a:spcPts val="2399"/>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SW2, and SW3 are the master, standby, and slave switches respectively. Their stack IDs are 0, 1, and 2, and their stack priorities are 200, 100, and 100, respectively.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9663805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CSS Configuration (1)</a:t>
            </a:r>
            <a:endParaRPr lang="en-US" altLang="zh-CN" dirty="0">
              <a:sym typeface="Huawei Sans" panose="020C0503030203020204" pitchFamily="34" charset="0"/>
            </a:endParaRPr>
          </a:p>
        </p:txBody>
      </p:sp>
      <p:sp>
        <p:nvSpPr>
          <p:cNvPr id="16" name="矩形 15"/>
          <p:cNvSpPr/>
          <p:nvPr/>
        </p:nvSpPr>
        <p:spPr bwMode="gray">
          <a:xfrm>
            <a:off x="993851" y="1742578"/>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set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css</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id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new-id</a:t>
            </a:r>
            <a:endParaRPr lang="en-US" sz="1599" i="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542380" y="1310599"/>
            <a:ext cx="11084902" cy="338422"/>
          </a:xfrm>
          <a:prstGeom prst="rect">
            <a:avLst/>
          </a:prstGeom>
        </p:spPr>
        <p:txBody>
          <a:bodyPr wrap="square">
            <a:spAutoFit/>
          </a:bodyPr>
          <a:lstStyle/>
          <a:p>
            <a:pPr marL="342763" indent="-342763" fontAlgn="ctr">
              <a:buFont typeface="+mj-lt"/>
              <a:buAutoNum type="arabicPeriod"/>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Configure a CSS ID for a member switch.</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993851" y="2088679"/>
            <a:ext cx="10604557" cy="7076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CSS ID of a member switch is 1. Two switches with the same CSS ID cannot set up a CSS. Therefore, you need to manually set the CSS ID of a member switch to 2 before setting up a CSS.</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bwMode="gray">
          <a:xfrm>
            <a:off x="993851" y="3374346"/>
            <a:ext cx="10604557" cy="830673"/>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interface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css</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-port</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port-id </a:t>
            </a:r>
          </a:p>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[Huawei-css-port1]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interface-type interface-number1 </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to</a:t>
            </a:r>
            <a:r>
              <a:rPr lang="en-US" sz="1599" i="1" dirty="0" smtClean="0">
                <a:latin typeface="Huawei Sans" panose="020C0503030203020204" pitchFamily="34" charset="0"/>
                <a:ea typeface="方正兰亭黑简体" panose="02000000000000000000" pitchFamily="2" charset="-122"/>
                <a:sym typeface="Huawei Sans" panose="020C0503030203020204" pitchFamily="34" charset="0"/>
              </a:rPr>
              <a:t> interface-type interface-number2</a:t>
            </a: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 ] } &amp;&lt;1-10&gt;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enable</a:t>
            </a:r>
            <a:endParaRPr lang="en-US" altLang="zh-CN"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169" y="2961617"/>
            <a:ext cx="11084902" cy="338422"/>
          </a:xfrm>
          <a:prstGeom prst="rect">
            <a:avLst/>
          </a:prstGeom>
        </p:spPr>
        <p:txBody>
          <a:bodyPr wrap="square">
            <a:spAutoFit/>
          </a:bodyPr>
          <a:lstStyle/>
          <a:p>
            <a:pPr marL="342763" indent="-342763" fontAlgn="ctr">
              <a:buFont typeface="+mj-lt"/>
              <a:buAutoNum type="arabicPeriod" startAt="2"/>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Create a logical CSS port and add CSS member ports to it.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993851" y="4212525"/>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A service port is configured as a CSS member port and added to a logical CSS port.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993851" y="5222832"/>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set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css</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priority </a:t>
            </a:r>
            <a:r>
              <a:rPr lang="en-US" sz="1599"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6" name="矩形 25"/>
          <p:cNvSpPr/>
          <p:nvPr/>
        </p:nvSpPr>
        <p:spPr bwMode="gray">
          <a:xfrm>
            <a:off x="551169" y="4790854"/>
            <a:ext cx="11084902" cy="338422"/>
          </a:xfrm>
          <a:prstGeom prst="rect">
            <a:avLst/>
          </a:prstGeom>
        </p:spPr>
        <p:txBody>
          <a:bodyPr wrap="square">
            <a:spAutoFit/>
          </a:bodyPr>
          <a:lstStyle/>
          <a:p>
            <a:pPr marL="342763" indent="-342763" fontAlgn="ctr">
              <a:buFont typeface="+mj-lt"/>
              <a:buAutoNum type="arabicPeriod" startAt="3"/>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Configure a CSS priority for a member switch.</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993851" y="5561254"/>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CSS priority of a member switch is 1.</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380240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CSS Configuration (2)</a:t>
            </a:r>
            <a:endParaRPr lang="en-US" altLang="zh-CN" dirty="0">
              <a:sym typeface="Huawei Sans" panose="020C0503030203020204" pitchFamily="34" charset="0"/>
            </a:endParaRPr>
          </a:p>
        </p:txBody>
      </p:sp>
      <p:sp>
        <p:nvSpPr>
          <p:cNvPr id="15" name="矩形 14"/>
          <p:cNvSpPr/>
          <p:nvPr/>
        </p:nvSpPr>
        <p:spPr bwMode="gray">
          <a:xfrm>
            <a:off x="993851" y="1742578"/>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css</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enable</a:t>
            </a:r>
            <a:endParaRPr lang="en-US" altLang="zh-CN"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42380" y="1310599"/>
            <a:ext cx="11084902" cy="338422"/>
          </a:xfrm>
          <a:prstGeom prst="rect">
            <a:avLst/>
          </a:prstGeom>
        </p:spPr>
        <p:txBody>
          <a:bodyPr wrap="square">
            <a:spAutoFit/>
          </a:bodyPr>
          <a:lstStyle/>
          <a:p>
            <a:pPr marL="342763" indent="-342763" fontAlgn="ctr">
              <a:buFont typeface="+mj-lt"/>
              <a:buAutoNum type="arabicPeriod" startAt="4"/>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Enable the CSS function.</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993851" y="2086055"/>
            <a:ext cx="10604557" cy="1015663"/>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By default, the CSS function is disabled on a switch. When enabling this function, the system asks you whether to restart the switch immediately to make the configuration take effect.</a:t>
            </a:r>
            <a:endParaRPr lang="en-US" altLang="zh-CN"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The CSS function must be enabled on both member switches.</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993851" y="3628006"/>
            <a:ext cx="10604557" cy="338422"/>
          </a:xfrm>
          <a:prstGeom prst="rect">
            <a:avLst/>
          </a:prstGeom>
          <a:solidFill>
            <a:srgbClr val="F4FBFE"/>
          </a:solidFill>
          <a:ln>
            <a:solidFill>
              <a:srgbClr val="99DFF9"/>
            </a:solidFill>
          </a:ln>
        </p:spPr>
        <p:txBody>
          <a:bodyPr wrap="square">
            <a:spAutoFit/>
          </a:bodyPr>
          <a:lstStyle/>
          <a:p>
            <a:pPr fontAlgn="ct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set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css</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mode {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lpu</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599" b="1" dirty="0" err="1" smtClean="0">
                <a:latin typeface="Huawei Sans" panose="020C0503030203020204" pitchFamily="34" charset="0"/>
                <a:ea typeface="方正兰亭黑简体" panose="02000000000000000000" pitchFamily="2" charset="-122"/>
                <a:sym typeface="Huawei Sans" panose="020C0503030203020204" pitchFamily="34" charset="0"/>
              </a:rPr>
              <a:t>css</a:t>
            </a:r>
            <a:r>
              <a:rPr lang="en-US" sz="1599" b="1" dirty="0" smtClean="0">
                <a:latin typeface="Huawei Sans" panose="020C0503030203020204" pitchFamily="34" charset="0"/>
                <a:ea typeface="方正兰亭黑简体" panose="02000000000000000000" pitchFamily="2" charset="-122"/>
                <a:sym typeface="Huawei Sans" panose="020C0503030203020204" pitchFamily="34" charset="0"/>
              </a:rPr>
              <a:t>-card }</a:t>
            </a:r>
            <a:endParaRPr lang="en-US" sz="15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551169" y="3196028"/>
            <a:ext cx="11084902" cy="338422"/>
          </a:xfrm>
          <a:prstGeom prst="rect">
            <a:avLst/>
          </a:prstGeom>
        </p:spPr>
        <p:txBody>
          <a:bodyPr wrap="square">
            <a:spAutoFit/>
          </a:bodyPr>
          <a:lstStyle/>
          <a:p>
            <a:pPr marL="342763" indent="-342763" fontAlgn="ctr">
              <a:buFont typeface="+mj-lt"/>
              <a:buAutoNum type="arabicPeriod" startAt="5"/>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Set the CSS connection mode.</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993851" y="3971485"/>
            <a:ext cx="10604557" cy="400110"/>
          </a:xfrm>
          <a:prstGeom prst="rect">
            <a:avLst/>
          </a:prstGeom>
        </p:spPr>
        <p:txBody>
          <a:bodyPr wrap="square">
            <a:sp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sym typeface="Huawei Sans" panose="020C0503030203020204" pitchFamily="34" charset="0"/>
              </a:rPr>
              <a:t>The default CSS connection mode varies according to the device model.</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406344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Example for Configuring a CSS </a:t>
            </a:r>
            <a:r>
              <a:rPr lang="en-US" smtClean="0">
                <a:sym typeface="Huawei Sans" panose="020C0503030203020204" pitchFamily="34" charset="0"/>
              </a:rPr>
              <a:t>(1)</a:t>
            </a:r>
            <a:endParaRPr lang="en-US" altLang="zh-CN" dirty="0">
              <a:sym typeface="Huawei Sans" panose="020C0503030203020204" pitchFamily="34" charset="0"/>
            </a:endParaRPr>
          </a:p>
        </p:txBody>
      </p:sp>
      <p:cxnSp>
        <p:nvCxnSpPr>
          <p:cNvPr id="7" name="直接连接符 6"/>
          <p:cNvCxnSpPr/>
          <p:nvPr/>
        </p:nvCxnSpPr>
        <p:spPr bwMode="gray">
          <a:xfrm flipH="1">
            <a:off x="1256443" y="2195631"/>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bwMode="gray">
          <a:xfrm>
            <a:off x="589975" y="2138307"/>
            <a:ext cx="598007"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5298540" y="2138307"/>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1640381" y="1836215"/>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XGE1/0/1-2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H="1">
            <a:off x="1256443" y="2294056"/>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1256443" y="2392481"/>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flipH="1">
            <a:off x="1256443" y="2490906"/>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92378" y="2099875"/>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22605" y="2099875"/>
            <a:ext cx="540000" cy="442800"/>
          </a:xfrm>
          <a:prstGeom prst="rect">
            <a:avLst/>
          </a:prstGeom>
        </p:spPr>
      </p:pic>
      <p:sp>
        <p:nvSpPr>
          <p:cNvPr id="24" name="文本框 23"/>
          <p:cNvSpPr txBox="1"/>
          <p:nvPr/>
        </p:nvSpPr>
        <p:spPr bwMode="gray">
          <a:xfrm>
            <a:off x="1640381" y="2544007"/>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XGE2/0/1-2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3712207" y="1836215"/>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XGE1/0/1-2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712207" y="2544007"/>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XGE2/0/1-2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45915" y="3504615"/>
            <a:ext cx="5650085" cy="2631490"/>
          </a:xfrm>
          <a:prstGeom prst="rect">
            <a:avLst/>
          </a:prstGeom>
          <a:noFill/>
        </p:spPr>
        <p:txBody>
          <a:bodyPr wrap="square" rtlCol="0">
            <a:spAutoFit/>
          </a:bodyPr>
          <a:lstStyle/>
          <a:p>
            <a:pPr marL="302400" indent="-302400" fontAlgn="ctr">
              <a:lnSpc>
                <a:spcPts val="2399"/>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and SW2 have LPUs installed and are connected through CSS cables. To increase the bandwidth and improve reliability, the two switches are connected through four service ports on two LPUs of each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lnSpc>
                <a:spcPts val="2399"/>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Set the CSS connection mode on SW1 and SW2, and set their CSS IDs to 1 and 2, respectively. In addition, set their CSS priorities to 100 and 10, respectively, so that SW1 is more likely to be elected as the master switch.</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6103141" y="3283745"/>
            <a:ext cx="5049775" cy="1015663"/>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id 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priority 100</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0" name="文本框 29"/>
          <p:cNvSpPr txBox="1"/>
          <p:nvPr/>
        </p:nvSpPr>
        <p:spPr bwMode="gray">
          <a:xfrm>
            <a:off x="6103141" y="2930422"/>
            <a:ext cx="1853392" cy="307777"/>
          </a:xfrm>
          <a:prstGeom prst="rect">
            <a:avLst/>
          </a:prstGeom>
          <a:noFill/>
        </p:spPr>
        <p:txBody>
          <a:bodyPr wrap="none" rtlCol="0">
            <a:spAutoFit/>
          </a:bodyPr>
          <a:lstStyle/>
          <a:p>
            <a:pP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6103141" y="2034351"/>
            <a:ext cx="5642772" cy="523220"/>
          </a:xfrm>
          <a:prstGeom prst="rect">
            <a:avLst/>
          </a:prstGeom>
          <a:noFill/>
        </p:spPr>
        <p:txBody>
          <a:bodyPr wrap="square" rtlCol="0">
            <a:spAutoFit/>
          </a:bodyPr>
          <a:lstStyle/>
          <a:p>
            <a:pP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the CSS connection mode, CSS ID, and CSS priority for each member switch.</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6103141" y="4726776"/>
            <a:ext cx="5049775" cy="1015663"/>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lpu</a:t>
            </a:r>
            <a:endParaRPr lang="en-US" altLang="zh-CN" sz="12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id 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priority 10</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3" name="文本框 32"/>
          <p:cNvSpPr txBox="1"/>
          <p:nvPr/>
        </p:nvSpPr>
        <p:spPr bwMode="gray">
          <a:xfrm>
            <a:off x="6103141" y="4387683"/>
            <a:ext cx="1853392" cy="307777"/>
          </a:xfrm>
          <a:prstGeom prst="rect">
            <a:avLst/>
          </a:prstGeom>
          <a:noFill/>
        </p:spPr>
        <p:txBody>
          <a:bodyPr wrap="none" rtlCol="0">
            <a:spAutoFit/>
          </a:bodyPr>
          <a:lstStyle/>
          <a:p>
            <a:pP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configuration:</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79877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Example for Configuring a CSS </a:t>
            </a:r>
            <a:r>
              <a:rPr lang="en-US" smtClean="0">
                <a:sym typeface="Huawei Sans" panose="020C0503030203020204" pitchFamily="34" charset="0"/>
              </a:rPr>
              <a:t>(2)</a:t>
            </a:r>
            <a:endParaRPr lang="en-US" altLang="zh-CN" dirty="0">
              <a:sym typeface="Huawei Sans" panose="020C0503030203020204" pitchFamily="34" charset="0"/>
            </a:endParaRPr>
          </a:p>
        </p:txBody>
      </p:sp>
      <p:sp>
        <p:nvSpPr>
          <p:cNvPr id="29" name="文本框 28"/>
          <p:cNvSpPr txBox="1"/>
          <p:nvPr/>
        </p:nvSpPr>
        <p:spPr bwMode="gray">
          <a:xfrm>
            <a:off x="6103141" y="1907791"/>
            <a:ext cx="5049775" cy="2554545"/>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1</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[SW1-css-port1]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1/0/1 to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1/0/2 enable</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[SW1-css-port1]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quit</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2</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[SW1-css-port2]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interface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2/0/1 to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xgigabitethernet</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2/0/2 enable</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[SW1-css-port2]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quit</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0" name="文本框 29"/>
          <p:cNvSpPr txBox="1"/>
          <p:nvPr/>
        </p:nvSpPr>
        <p:spPr bwMode="gray">
          <a:xfrm>
            <a:off x="6103141" y="1554468"/>
            <a:ext cx="1853392" cy="307777"/>
          </a:xfrm>
          <a:prstGeom prst="rect">
            <a:avLst/>
          </a:prstGeom>
          <a:noFill/>
        </p:spPr>
        <p:txBody>
          <a:bodyPr wrap="none" rtlCol="0">
            <a:spAutoFit/>
          </a:bodyPr>
          <a:lstStyle/>
          <a:p>
            <a:pPr fontAlgn="ct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6103141" y="1232061"/>
            <a:ext cx="2581156"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Configure logical CSS ports.</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6103141" y="4396039"/>
            <a:ext cx="5642772" cy="2015936"/>
          </a:xfrm>
          <a:prstGeom prst="rect">
            <a:avLst/>
          </a:prstGeom>
          <a:noFill/>
        </p:spPr>
        <p:txBody>
          <a:bodyPr wrap="square" rtlCol="0">
            <a:spAutoFit/>
          </a:bodyPr>
          <a:lstStyle/>
          <a:p>
            <a:pPr fontAlgn="ctr">
              <a:lnSpc>
                <a:spcPts val="2399"/>
              </a:lnSpc>
              <a:spcAft>
                <a:spcPts val="60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service ports XGE1/0/1 and XGE1/0/2 on SW1 as CSS member ports and add them to CSS port 1; configure service ports XGE2/0/1 and XGE2/0/2 on SW2 as CSS member ports and add them to CSS port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SW2 configuration is similar to the SW1 configuration, and is not mentioned here.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45915" y="3504615"/>
            <a:ext cx="5650085" cy="2631490"/>
          </a:xfrm>
          <a:prstGeom prst="rect">
            <a:avLst/>
          </a:prstGeom>
          <a:noFill/>
        </p:spPr>
        <p:txBody>
          <a:bodyPr wrap="square" rtlCol="0">
            <a:spAutoFit/>
          </a:bodyPr>
          <a:lstStyle/>
          <a:p>
            <a:pPr marL="302400" indent="-302400" fontAlgn="ctr">
              <a:lnSpc>
                <a:spcPts val="2399"/>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and SW2 have LPUs installed and are connected through CSS cables. To increase the bandwidth and improve reliability, the two switches are connected through four service ports on two LPUs of each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lnSpc>
                <a:spcPts val="2399"/>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Set the CSS connection mode on SW1 and SW2, and set their CSS IDs to 1 and 2, respectively. In addition, set their CSS priorities to 100 and 10, respectively, so that SW1 is more likely to be elected as the master switch.</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p:nvPr/>
        </p:nvCxnSpPr>
        <p:spPr bwMode="gray">
          <a:xfrm flipH="1">
            <a:off x="1256443" y="2195631"/>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589975" y="2138307"/>
            <a:ext cx="598007"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5298540" y="2138307"/>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1640381" y="1836215"/>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XGE1/0/1-2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H="1">
            <a:off x="1256443" y="2294056"/>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flipH="1">
            <a:off x="1256443" y="2392481"/>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1256443" y="2490906"/>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92378" y="2099875"/>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22605" y="2099875"/>
            <a:ext cx="540000" cy="442800"/>
          </a:xfrm>
          <a:prstGeom prst="rect">
            <a:avLst/>
          </a:prstGeom>
        </p:spPr>
      </p:pic>
      <p:sp>
        <p:nvSpPr>
          <p:cNvPr id="42" name="文本框 41"/>
          <p:cNvSpPr txBox="1"/>
          <p:nvPr/>
        </p:nvSpPr>
        <p:spPr bwMode="gray">
          <a:xfrm>
            <a:off x="1640381" y="2544007"/>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XGE2/0/1-2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3712207" y="1836215"/>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XGE1/0/1-2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712207" y="2544007"/>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XGE2/0/1-2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200288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Example for Configuring a CSS </a:t>
            </a:r>
            <a:r>
              <a:rPr lang="en-US" smtClean="0">
                <a:sym typeface="Huawei Sans" panose="020C0503030203020204" pitchFamily="34" charset="0"/>
              </a:rPr>
              <a:t>(3)</a:t>
            </a:r>
            <a:endParaRPr lang="en-US" altLang="zh-CN" dirty="0">
              <a:sym typeface="Huawei Sans" panose="020C0503030203020204" pitchFamily="34" charset="0"/>
            </a:endParaRPr>
          </a:p>
        </p:txBody>
      </p:sp>
      <p:sp>
        <p:nvSpPr>
          <p:cNvPr id="29" name="文本框 28"/>
          <p:cNvSpPr txBox="1"/>
          <p:nvPr/>
        </p:nvSpPr>
        <p:spPr bwMode="gray">
          <a:xfrm>
            <a:off x="6103141" y="2320971"/>
            <a:ext cx="5642772" cy="1938992"/>
          </a:xfrm>
          <a:prstGeom prst="rect">
            <a:avLst/>
          </a:prstGeom>
          <a:solidFill>
            <a:srgbClr val="F4FBFE"/>
          </a:solidFill>
          <a:ln>
            <a:solidFill>
              <a:srgbClr val="99DFF9"/>
            </a:solidFill>
          </a:ln>
        </p:spPr>
        <p:txBody>
          <a:bodyPr wrap="square" rtlCol="0">
            <a:spAutoFit/>
          </a:bodyPr>
          <a:lstStyle/>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a:t>
            </a:r>
          </a:p>
          <a:p>
            <a:pPr fontAlgn="ct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Warning: The CSS configuration will take effect only after the system is rebooted.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next CSS mode is LPU.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Reboot now?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[Y/N]:y</a:t>
            </a:r>
          </a:p>
          <a:p>
            <a:pPr fontAlgn="ctr">
              <a:lnSpc>
                <a:spcPts val="2399"/>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2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a:t>
            </a:r>
          </a:p>
          <a:p>
            <a:pPr fontAlgn="ctr">
              <a:lnSpc>
                <a:spcPts val="2399"/>
              </a:lnSpc>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Warning: The CSS configuration will take effect only after the system is rebooted.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next CSS mode is LPU.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Reboot now?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[Y/N]:y</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1" name="文本框 30"/>
          <p:cNvSpPr txBox="1"/>
          <p:nvPr/>
        </p:nvSpPr>
        <p:spPr bwMode="gray">
          <a:xfrm>
            <a:off x="6103141" y="1889000"/>
            <a:ext cx="2310248" cy="307777"/>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Enable the CSS function.</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p:cNvCxnSpPr/>
          <p:nvPr/>
        </p:nvCxnSpPr>
        <p:spPr bwMode="gray">
          <a:xfrm flipH="1">
            <a:off x="1256443" y="2195631"/>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589975" y="2138307"/>
            <a:ext cx="598007"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298540" y="2138307"/>
            <a:ext cx="575574" cy="307657"/>
          </a:xfrm>
          <a:prstGeom prst="rect">
            <a:avLst/>
          </a:prstGeom>
          <a:noFill/>
        </p:spPr>
        <p:txBody>
          <a:bodyPr wrap="none" rtlCol="0">
            <a:spAutoFit/>
          </a:bodyPr>
          <a:lstStyle/>
          <a:p>
            <a:pPr fontAlgn="ctr"/>
            <a:r>
              <a:rPr lang="en-US" sz="1399"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640381" y="1836215"/>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XGE1/0/1-2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flipH="1">
            <a:off x="1256443" y="2294056"/>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flipH="1">
            <a:off x="1256443" y="2392481"/>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flipH="1">
            <a:off x="1256443" y="2490906"/>
            <a:ext cx="4042097"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92378" y="2099875"/>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22605" y="2099875"/>
            <a:ext cx="540000" cy="442800"/>
          </a:xfrm>
          <a:prstGeom prst="rect">
            <a:avLst/>
          </a:prstGeom>
        </p:spPr>
      </p:pic>
      <p:sp>
        <p:nvSpPr>
          <p:cNvPr id="37" name="文本框 36"/>
          <p:cNvSpPr txBox="1"/>
          <p:nvPr/>
        </p:nvSpPr>
        <p:spPr bwMode="gray">
          <a:xfrm>
            <a:off x="1640381" y="2544007"/>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XGE2/0/1-2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712207" y="1836215"/>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XGE1/0/1-2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3712207" y="2544007"/>
            <a:ext cx="1127232" cy="307648"/>
          </a:xfrm>
          <a:prstGeom prst="rect">
            <a:avLst/>
          </a:prstGeom>
          <a:noFill/>
        </p:spPr>
        <p:txBody>
          <a:bodyPr wrap="none" rtlCol="0">
            <a:spAutoFit/>
          </a:bodyPr>
          <a:lstStyle/>
          <a:p>
            <a:pPr fontAlgn="ctr"/>
            <a:r>
              <a:rPr lang="en-US" sz="1399"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XGE2/0/1-2</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45915" y="3504615"/>
            <a:ext cx="5650085" cy="2631490"/>
          </a:xfrm>
          <a:prstGeom prst="rect">
            <a:avLst/>
          </a:prstGeom>
          <a:noFill/>
        </p:spPr>
        <p:txBody>
          <a:bodyPr wrap="square" rtlCol="0">
            <a:spAutoFit/>
          </a:bodyPr>
          <a:lstStyle/>
          <a:p>
            <a:pPr marL="302400" indent="-302400" fontAlgn="ctr">
              <a:lnSpc>
                <a:spcPts val="2399"/>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and SW2 have LPUs installed and are connected through CSS cables. To increase the bandwidth and improve reliability, the two switches are connected through four service ports on two LPUs of each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lnSpc>
                <a:spcPts val="2399"/>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Set the CSS connection mode on SW1 and SW2, and set their CSS IDs to 1 and 2, respectively. In addition, set their CSS priorities to 100 and 10, respectively, so that SW1 is more likely to be elected as the master switch.</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487958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(Essay) What are the differences between stack joining and stack merging?</a:t>
            </a:r>
            <a:endParaRPr lang="en-US" altLang="zh-CN" smtClean="0">
              <a:sym typeface="Huawei Sans" panose="020C0503030203020204" pitchFamily="34" charset="0"/>
            </a:endParaRPr>
          </a:p>
          <a:p>
            <a:r>
              <a:rPr lang="en-US" smtClean="0">
                <a:sym typeface="Huawei Sans" panose="020C0503030203020204" pitchFamily="34" charset="0"/>
              </a:rPr>
              <a:t>(Essay) What is the purpose of MAD? What will happen in the stack that fails in MAD competition?</a:t>
            </a:r>
            <a:endParaRPr lang="en-US" altLang="zh-CN" smtClean="0">
              <a:sym typeface="Huawei Sans" panose="020C0503030203020204" pitchFamily="34" charset="0"/>
            </a:endParaRPr>
          </a:p>
          <a:p>
            <a:r>
              <a:rPr lang="en-US" smtClean="0">
                <a:sym typeface="Huawei Sans" panose="020C0503030203020204" pitchFamily="34" charset="0"/>
              </a:rPr>
              <a:t>(Essay) What are the differences between CSS2 and traditional CSS?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4399641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a:xfrm>
            <a:off x="451879" y="1241720"/>
            <a:ext cx="11306174" cy="5140029"/>
          </a:xfrm>
        </p:spPr>
        <p:txBody>
          <a:bodyPr/>
          <a:lstStyle/>
          <a:p>
            <a:r>
              <a:rPr lang="en-US" sz="2000" smtClean="0">
                <a:sym typeface="Huawei Sans" panose="020C0503030203020204" pitchFamily="34" charset="0"/>
              </a:rPr>
              <a:t>The stack and CSS techniques greatly simplify network deployment and management, implement fast deployment of highly reliable and loop-free campus networks, and greatly reduce the impact of network faults.</a:t>
            </a:r>
            <a:endParaRPr lang="en-US" altLang="zh-CN" sz="2000" smtClean="0">
              <a:sym typeface="Huawei Sans" panose="020C0503030203020204" pitchFamily="34" charset="0"/>
            </a:endParaRPr>
          </a:p>
          <a:p>
            <a:r>
              <a:rPr lang="en-US" sz="2000" smtClean="0">
                <a:sym typeface="Huawei Sans" panose="020C0503030203020204" pitchFamily="34" charset="0"/>
              </a:rPr>
              <a:t>The MAD function can be configured to prevent forwarding exceptions caused by IP and MAC address conflicts between stacks. MAD can be implemented in direct or relay mode. Member switches in the stack that fails the MAD competition will shut down all physical ports except the reserved ones.</a:t>
            </a:r>
            <a:endParaRPr lang="en-US" altLang="zh-CN" sz="2000" smtClean="0">
              <a:sym typeface="Huawei Sans" panose="020C0503030203020204" pitchFamily="34" charset="0"/>
            </a:endParaRPr>
          </a:p>
          <a:p>
            <a:r>
              <a:rPr lang="en-US" sz="2000" smtClean="0">
                <a:sym typeface="Huawei Sans" panose="020C0503030203020204" pitchFamily="34" charset="0"/>
              </a:rPr>
              <a:t>To ensure packet forwarding efficiency, you are advised to configure local preferential forwarding when deploying Eth-Trunks in a stack or CSS.</a:t>
            </a:r>
            <a:endParaRPr lang="en-US" altLang="zh-CN" sz="2000" smtClean="0">
              <a:sym typeface="Huawei Sans" panose="020C0503030203020204" pitchFamily="34" charset="0"/>
            </a:endParaRPr>
          </a:p>
          <a:p>
            <a:r>
              <a:rPr lang="en-US" sz="2000" smtClean="0">
                <a:sym typeface="Huawei Sans" panose="020C0503030203020204" pitchFamily="34" charset="0"/>
              </a:rPr>
              <a:t>CSS2 technology uses CSS cards on SFUs to set up a CSS, and supports the 1+N backup of MPUs by leveraging the forwarding-control separation architecture of switches.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15939209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下箭头 63"/>
          <p:cNvSpPr/>
          <p:nvPr/>
        </p:nvSpPr>
        <p:spPr bwMode="gray">
          <a:xfrm rot="5400000" flipV="1">
            <a:off x="3464466" y="2448477"/>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占位符 24"/>
          <p:cNvSpPr>
            <a:spLocks noGrp="1"/>
          </p:cNvSpPr>
          <p:nvPr>
            <p:ph type="body" sz="quarter" idx="10"/>
          </p:nvPr>
        </p:nvSpPr>
        <p:spPr bwMode="gray">
          <a:xfrm>
            <a:off x="451877" y="4108361"/>
            <a:ext cx="11306175" cy="2273388"/>
          </a:xfrm>
        </p:spPr>
        <p:txBody>
          <a:bodyPr/>
          <a:lstStyle/>
          <a:p>
            <a:r>
              <a:rPr lang="en-US" altLang="zh-CN" sz="1600" dirty="0" smtClean="0">
                <a:sym typeface="Huawei Sans" panose="020C0503030203020204" pitchFamily="34" charset="0"/>
              </a:rPr>
              <a:t>A stack can have multiple stacking-capable switches connected through stack cables, which appear as one device when forwarding data.</a:t>
            </a:r>
          </a:p>
          <a:p>
            <a:r>
              <a:rPr lang="en-US" altLang="zh-CN" sz="1600" dirty="0" smtClean="0">
                <a:sym typeface="Huawei Sans" panose="020C0503030203020204" pitchFamily="34" charset="0"/>
              </a:rPr>
              <a:t>A CSS combines two clustering-capable switches into a logical switch.</a:t>
            </a:r>
          </a:p>
          <a:p>
            <a:r>
              <a:rPr lang="en-US" altLang="zh-CN" sz="1600" dirty="0" smtClean="0">
                <a:sym typeface="Huawei Sans" panose="020C0503030203020204" pitchFamily="34" charset="0"/>
              </a:rPr>
              <a:t>Generally, modular switches set up a CSS, and fixed switches set up a stack. Only two switches are supported in a CSS. The stack and CSS can be used together with link aggregation to build a highly reliable and loop-free campus network.</a:t>
            </a:r>
            <a:endParaRPr lang="zh-CN" alt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Overview of Stack and CSS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bwMode="gray">
          <a:xfrm flipH="1">
            <a:off x="10238204" y="2554688"/>
            <a:ext cx="465954" cy="83624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 name="直接连接符 4"/>
          <p:cNvCxnSpPr/>
          <p:nvPr/>
        </p:nvCxnSpPr>
        <p:spPr bwMode="gray">
          <a:xfrm flipH="1">
            <a:off x="10356337" y="2554688"/>
            <a:ext cx="465954" cy="83624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 name="直接连接符 5"/>
          <p:cNvCxnSpPr/>
          <p:nvPr/>
        </p:nvCxnSpPr>
        <p:spPr bwMode="gray">
          <a:xfrm>
            <a:off x="10970391" y="2554688"/>
            <a:ext cx="393500" cy="83624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直接连接符 6"/>
          <p:cNvCxnSpPr/>
          <p:nvPr/>
        </p:nvCxnSpPr>
        <p:spPr bwMode="gray">
          <a:xfrm>
            <a:off x="11080391" y="2554688"/>
            <a:ext cx="393500" cy="83624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 name="圆角矩形 7"/>
          <p:cNvSpPr/>
          <p:nvPr/>
        </p:nvSpPr>
        <p:spPr bwMode="gray">
          <a:xfrm>
            <a:off x="517070" y="2411247"/>
            <a:ext cx="2653179" cy="618682"/>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descr="通用交换机.png"/>
          <p:cNvPicPr>
            <a:picLocks noChangeAspect="1"/>
          </p:cNvPicPr>
          <p:nvPr/>
        </p:nvPicPr>
        <p:blipFill>
          <a:blip r:embed="rId3" cstate="print"/>
          <a:stretch>
            <a:fillRect/>
          </a:stretch>
        </p:blipFill>
        <p:spPr bwMode="gray">
          <a:xfrm>
            <a:off x="624250" y="2476330"/>
            <a:ext cx="539578" cy="441473"/>
          </a:xfrm>
          <a:prstGeom prst="rect">
            <a:avLst/>
          </a:prstGeom>
        </p:spPr>
      </p:pic>
      <p:pic>
        <p:nvPicPr>
          <p:cNvPr id="10" name="图片 9" descr="通用交换机.png"/>
          <p:cNvPicPr>
            <a:picLocks noChangeAspect="1"/>
          </p:cNvPicPr>
          <p:nvPr/>
        </p:nvPicPr>
        <p:blipFill>
          <a:blip r:embed="rId3" cstate="print"/>
          <a:stretch>
            <a:fillRect/>
          </a:stretch>
        </p:blipFill>
        <p:spPr bwMode="gray">
          <a:xfrm>
            <a:off x="1532148" y="2476330"/>
            <a:ext cx="539578" cy="441473"/>
          </a:xfrm>
          <a:prstGeom prst="rect">
            <a:avLst/>
          </a:prstGeom>
        </p:spPr>
      </p:pic>
      <p:pic>
        <p:nvPicPr>
          <p:cNvPr id="11" name="图片 10" descr="通用交换机.png"/>
          <p:cNvPicPr>
            <a:picLocks noChangeAspect="1"/>
          </p:cNvPicPr>
          <p:nvPr/>
        </p:nvPicPr>
        <p:blipFill>
          <a:blip r:embed="rId3" cstate="print"/>
          <a:stretch>
            <a:fillRect/>
          </a:stretch>
        </p:blipFill>
        <p:spPr bwMode="gray">
          <a:xfrm>
            <a:off x="2478066" y="2476330"/>
            <a:ext cx="539578" cy="441473"/>
          </a:xfrm>
          <a:prstGeom prst="rect">
            <a:avLst/>
          </a:prstGeom>
        </p:spPr>
      </p:pic>
      <p:cxnSp>
        <p:nvCxnSpPr>
          <p:cNvPr id="12" name="直接连接符 11"/>
          <p:cNvCxnSpPr>
            <a:stCxn id="9" idx="3"/>
            <a:endCxn id="10" idx="1"/>
          </p:cNvCxnSpPr>
          <p:nvPr/>
        </p:nvCxnSpPr>
        <p:spPr bwMode="ltGray">
          <a:xfrm>
            <a:off x="1163828" y="2697066"/>
            <a:ext cx="36832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3"/>
            <a:endCxn id="11" idx="1"/>
          </p:cNvCxnSpPr>
          <p:nvPr/>
        </p:nvCxnSpPr>
        <p:spPr bwMode="ltGray">
          <a:xfrm>
            <a:off x="2071727" y="2697066"/>
            <a:ext cx="40633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bwMode="ltGray">
          <a:xfrm>
            <a:off x="985502" y="2917803"/>
            <a:ext cx="1709989" cy="227031"/>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9" idx="2"/>
            <a:endCxn id="16" idx="0"/>
          </p:cNvCxnSpPr>
          <p:nvPr/>
        </p:nvCxnSpPr>
        <p:spPr bwMode="gray">
          <a:xfrm>
            <a:off x="894039" y="2917802"/>
            <a:ext cx="0" cy="64355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24250" y="3561361"/>
            <a:ext cx="539578" cy="442454"/>
          </a:xfrm>
          <a:prstGeom prst="rect">
            <a:avLst/>
          </a:prstGeom>
        </p:spPr>
      </p:pic>
      <p:pic>
        <p:nvPicPr>
          <p:cNvPr id="17" name="图片 1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481778" y="3561361"/>
            <a:ext cx="539578" cy="442454"/>
          </a:xfrm>
          <a:prstGeom prst="rect">
            <a:avLst/>
          </a:prstGeom>
        </p:spPr>
      </p:pic>
      <p:cxnSp>
        <p:nvCxnSpPr>
          <p:cNvPr id="18" name="直接连接符 17"/>
          <p:cNvCxnSpPr/>
          <p:nvPr/>
        </p:nvCxnSpPr>
        <p:spPr bwMode="gray">
          <a:xfrm>
            <a:off x="894039" y="2917801"/>
            <a:ext cx="0" cy="64355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8"/>
          <p:cNvCxnSpPr>
            <a:stCxn id="11" idx="2"/>
            <a:endCxn id="17" idx="0"/>
          </p:cNvCxnSpPr>
          <p:nvPr/>
        </p:nvCxnSpPr>
        <p:spPr bwMode="gray">
          <a:xfrm>
            <a:off x="2747854" y="2917802"/>
            <a:ext cx="3714" cy="64355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19"/>
          <p:cNvCxnSpPr/>
          <p:nvPr/>
        </p:nvCxnSpPr>
        <p:spPr bwMode="ltGray">
          <a:xfrm>
            <a:off x="557687" y="2158183"/>
            <a:ext cx="36832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1" name="TextBox 77"/>
          <p:cNvSpPr txBox="1"/>
          <p:nvPr/>
        </p:nvSpPr>
        <p:spPr bwMode="gray">
          <a:xfrm>
            <a:off x="681525" y="2002618"/>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TextBox 77"/>
          <p:cNvSpPr txBox="1"/>
          <p:nvPr/>
        </p:nvSpPr>
        <p:spPr bwMode="gray">
          <a:xfrm>
            <a:off x="3065246" y="2605363"/>
            <a:ext cx="1067828" cy="470199"/>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Equivalent to</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7" name="直接连接符 26"/>
          <p:cNvCxnSpPr>
            <a:stCxn id="60" idx="2"/>
            <a:endCxn id="28" idx="0"/>
          </p:cNvCxnSpPr>
          <p:nvPr/>
        </p:nvCxnSpPr>
        <p:spPr bwMode="gray">
          <a:xfrm flipH="1">
            <a:off x="4433498" y="2954309"/>
            <a:ext cx="539683" cy="60705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63708" y="3561361"/>
            <a:ext cx="539578" cy="442454"/>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71626" y="3567855"/>
            <a:ext cx="539578" cy="442454"/>
          </a:xfrm>
          <a:prstGeom prst="rect">
            <a:avLst/>
          </a:prstGeom>
        </p:spPr>
      </p:pic>
      <p:cxnSp>
        <p:nvCxnSpPr>
          <p:cNvPr id="30" name="直接连接符 29"/>
          <p:cNvCxnSpPr>
            <a:stCxn id="60" idx="2"/>
            <a:endCxn id="29" idx="0"/>
          </p:cNvCxnSpPr>
          <p:nvPr/>
        </p:nvCxnSpPr>
        <p:spPr bwMode="gray">
          <a:xfrm>
            <a:off x="4973181" y="2954309"/>
            <a:ext cx="668234" cy="61354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1" name="TextBox 77"/>
          <p:cNvSpPr txBox="1"/>
          <p:nvPr/>
        </p:nvSpPr>
        <p:spPr bwMode="gray">
          <a:xfrm>
            <a:off x="4278777" y="2179853"/>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Virtual device</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3" name="圆角矩形 32"/>
          <p:cNvSpPr/>
          <p:nvPr/>
        </p:nvSpPr>
        <p:spPr bwMode="gray">
          <a:xfrm>
            <a:off x="6210108" y="1983024"/>
            <a:ext cx="2809585" cy="692878"/>
          </a:xfrm>
          <a:prstGeom prst="roundRect">
            <a:avLst>
              <a:gd name="adj" fmla="val 4236"/>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a:stCxn id="42" idx="2"/>
            <a:endCxn id="40" idx="0"/>
          </p:cNvCxnSpPr>
          <p:nvPr/>
        </p:nvCxnSpPr>
        <p:spPr bwMode="gray">
          <a:xfrm flipH="1">
            <a:off x="6479898" y="2554688"/>
            <a:ext cx="413900" cy="8088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34"/>
          <p:cNvCxnSpPr>
            <a:stCxn id="41" idx="2"/>
            <a:endCxn id="40" idx="0"/>
          </p:cNvCxnSpPr>
          <p:nvPr/>
        </p:nvCxnSpPr>
        <p:spPr bwMode="gray">
          <a:xfrm flipH="1">
            <a:off x="6479899" y="2554688"/>
            <a:ext cx="1783572" cy="8088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ltGray">
          <a:xfrm>
            <a:off x="7169820" y="2259033"/>
            <a:ext cx="819762"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TextBox 77"/>
          <p:cNvSpPr txBox="1"/>
          <p:nvPr/>
        </p:nvSpPr>
        <p:spPr bwMode="gray">
          <a:xfrm>
            <a:off x="6970155" y="3152451"/>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8" name="椭圆 37"/>
          <p:cNvSpPr/>
          <p:nvPr/>
        </p:nvSpPr>
        <p:spPr bwMode="gray">
          <a:xfrm rot="5400000">
            <a:off x="6707851" y="2530825"/>
            <a:ext cx="187971" cy="1139696"/>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77"/>
          <p:cNvSpPr txBox="1"/>
          <p:nvPr/>
        </p:nvSpPr>
        <p:spPr bwMode="gray">
          <a:xfrm>
            <a:off x="6870747" y="1942277"/>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descr="通用交换机.png"/>
          <p:cNvPicPr>
            <a:picLocks noChangeAspect="1"/>
          </p:cNvPicPr>
          <p:nvPr/>
        </p:nvPicPr>
        <p:blipFill>
          <a:blip r:embed="rId3" cstate="print"/>
          <a:stretch>
            <a:fillRect/>
          </a:stretch>
        </p:blipFill>
        <p:spPr bwMode="gray">
          <a:xfrm>
            <a:off x="6210109" y="3363574"/>
            <a:ext cx="539578" cy="441473"/>
          </a:xfrm>
          <a:prstGeom prst="rect">
            <a:avLst/>
          </a:prstGeom>
        </p:spPr>
      </p:pic>
      <p:pic>
        <p:nvPicPr>
          <p:cNvPr id="41" name="图片 40" descr="通用交换机.png"/>
          <p:cNvPicPr>
            <a:picLocks noChangeAspect="1"/>
          </p:cNvPicPr>
          <p:nvPr/>
        </p:nvPicPr>
        <p:blipFill>
          <a:blip r:embed="rId3" cstate="print"/>
          <a:stretch>
            <a:fillRect/>
          </a:stretch>
        </p:blipFill>
        <p:spPr bwMode="gray">
          <a:xfrm>
            <a:off x="7993681" y="2113214"/>
            <a:ext cx="539578" cy="441473"/>
          </a:xfrm>
          <a:prstGeom prst="rect">
            <a:avLst/>
          </a:prstGeom>
        </p:spPr>
      </p:pic>
      <p:pic>
        <p:nvPicPr>
          <p:cNvPr id="42" name="图片 41" descr="通用交换机.png"/>
          <p:cNvPicPr>
            <a:picLocks noChangeAspect="1"/>
          </p:cNvPicPr>
          <p:nvPr/>
        </p:nvPicPr>
        <p:blipFill>
          <a:blip r:embed="rId3" cstate="print"/>
          <a:stretch>
            <a:fillRect/>
          </a:stretch>
        </p:blipFill>
        <p:spPr bwMode="gray">
          <a:xfrm>
            <a:off x="6624009" y="2113214"/>
            <a:ext cx="539578" cy="441473"/>
          </a:xfrm>
          <a:prstGeom prst="rect">
            <a:avLst/>
          </a:prstGeom>
        </p:spPr>
      </p:pic>
      <p:pic>
        <p:nvPicPr>
          <p:cNvPr id="43" name="图片 42" descr="通用交换机.png"/>
          <p:cNvPicPr>
            <a:picLocks noChangeAspect="1"/>
          </p:cNvPicPr>
          <p:nvPr/>
        </p:nvPicPr>
        <p:blipFill>
          <a:blip r:embed="rId3" cstate="print"/>
          <a:stretch>
            <a:fillRect/>
          </a:stretch>
        </p:blipFill>
        <p:spPr bwMode="gray">
          <a:xfrm>
            <a:off x="8509717" y="3363574"/>
            <a:ext cx="539578" cy="441473"/>
          </a:xfrm>
          <a:prstGeom prst="rect">
            <a:avLst/>
          </a:prstGeom>
        </p:spPr>
      </p:pic>
      <p:cxnSp>
        <p:nvCxnSpPr>
          <p:cNvPr id="44" name="直接连接符 43"/>
          <p:cNvCxnSpPr>
            <a:stCxn id="42" idx="2"/>
            <a:endCxn id="43" idx="0"/>
          </p:cNvCxnSpPr>
          <p:nvPr/>
        </p:nvCxnSpPr>
        <p:spPr bwMode="gray">
          <a:xfrm>
            <a:off x="6893799" y="2554688"/>
            <a:ext cx="1885706" cy="8088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44"/>
          <p:cNvCxnSpPr>
            <a:stCxn id="41" idx="2"/>
            <a:endCxn id="43" idx="0"/>
          </p:cNvCxnSpPr>
          <p:nvPr/>
        </p:nvCxnSpPr>
        <p:spPr bwMode="gray">
          <a:xfrm>
            <a:off x="8263471" y="2554688"/>
            <a:ext cx="516034" cy="80888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6" name="椭圆 45"/>
          <p:cNvSpPr/>
          <p:nvPr/>
        </p:nvSpPr>
        <p:spPr bwMode="gray">
          <a:xfrm rot="5400000">
            <a:off x="8291497" y="2530826"/>
            <a:ext cx="187971" cy="1139696"/>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77"/>
          <p:cNvSpPr txBox="1"/>
          <p:nvPr/>
        </p:nvSpPr>
        <p:spPr bwMode="gray">
          <a:xfrm>
            <a:off x="8884131" y="2700546"/>
            <a:ext cx="995258" cy="470199"/>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Equivalent to</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3" name="TextBox 77"/>
          <p:cNvSpPr txBox="1"/>
          <p:nvPr/>
        </p:nvSpPr>
        <p:spPr bwMode="gray">
          <a:xfrm>
            <a:off x="10213713" y="3086953"/>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 name="椭圆 53"/>
          <p:cNvSpPr/>
          <p:nvPr/>
        </p:nvSpPr>
        <p:spPr bwMode="gray">
          <a:xfrm rot="5400000">
            <a:off x="10447474" y="2754864"/>
            <a:ext cx="187971" cy="473499"/>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bwMode="gray">
          <a:xfrm rot="5400000">
            <a:off x="11138151" y="2754864"/>
            <a:ext cx="187971" cy="473499"/>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75"/>
          <p:cNvSpPr/>
          <p:nvPr/>
        </p:nvSpPr>
        <p:spPr bwMode="gray">
          <a:xfrm>
            <a:off x="453277" y="1252723"/>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453277" y="1684060"/>
            <a:ext cx="5571790" cy="24243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75"/>
          <p:cNvSpPr/>
          <p:nvPr/>
        </p:nvSpPr>
        <p:spPr bwMode="gray">
          <a:xfrm>
            <a:off x="6097074" y="1252723"/>
            <a:ext cx="5640343"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75"/>
          <p:cNvSpPr/>
          <p:nvPr/>
        </p:nvSpPr>
        <p:spPr bwMode="gray">
          <a:xfrm>
            <a:off x="6097074" y="1684060"/>
            <a:ext cx="5640343" cy="24243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descr="通用交换机.png"/>
          <p:cNvPicPr>
            <a:picLocks noChangeAspect="1"/>
          </p:cNvPicPr>
          <p:nvPr/>
        </p:nvPicPr>
        <p:blipFill>
          <a:blip r:embed="rId5" cstate="print"/>
          <a:stretch>
            <a:fillRect/>
          </a:stretch>
        </p:blipFill>
        <p:spPr bwMode="gray">
          <a:xfrm>
            <a:off x="4703286" y="2512663"/>
            <a:ext cx="539789" cy="441645"/>
          </a:xfrm>
          <a:prstGeom prst="rect">
            <a:avLst/>
          </a:prstGeom>
        </p:spPr>
      </p:pic>
      <p:pic>
        <p:nvPicPr>
          <p:cNvPr id="65" name="图片 64" descr="通用交换机.png"/>
          <p:cNvPicPr>
            <a:picLocks noChangeAspect="1"/>
          </p:cNvPicPr>
          <p:nvPr/>
        </p:nvPicPr>
        <p:blipFill>
          <a:blip r:embed="rId5" cstate="print"/>
          <a:stretch>
            <a:fillRect/>
          </a:stretch>
        </p:blipFill>
        <p:spPr bwMode="gray">
          <a:xfrm>
            <a:off x="10638557" y="2158184"/>
            <a:ext cx="539789" cy="441645"/>
          </a:xfrm>
          <a:prstGeom prst="rect">
            <a:avLst/>
          </a:prstGeom>
        </p:spPr>
      </p:pic>
      <p:pic>
        <p:nvPicPr>
          <p:cNvPr id="71" name="图片 70" descr="通用交换机.png"/>
          <p:cNvPicPr>
            <a:picLocks noChangeAspect="1"/>
          </p:cNvPicPr>
          <p:nvPr/>
        </p:nvPicPr>
        <p:blipFill>
          <a:blip r:embed="rId3" cstate="print"/>
          <a:stretch>
            <a:fillRect/>
          </a:stretch>
        </p:blipFill>
        <p:spPr bwMode="gray">
          <a:xfrm>
            <a:off x="10042704" y="3374593"/>
            <a:ext cx="539578" cy="441473"/>
          </a:xfrm>
          <a:prstGeom prst="rect">
            <a:avLst/>
          </a:prstGeom>
        </p:spPr>
      </p:pic>
      <p:pic>
        <p:nvPicPr>
          <p:cNvPr id="72" name="图片 71" descr="通用交换机.png"/>
          <p:cNvPicPr>
            <a:picLocks noChangeAspect="1"/>
          </p:cNvPicPr>
          <p:nvPr/>
        </p:nvPicPr>
        <p:blipFill>
          <a:blip r:embed="rId3" cstate="print"/>
          <a:stretch>
            <a:fillRect/>
          </a:stretch>
        </p:blipFill>
        <p:spPr bwMode="gray">
          <a:xfrm>
            <a:off x="11169402" y="3374593"/>
            <a:ext cx="539578" cy="441473"/>
          </a:xfrm>
          <a:prstGeom prst="rect">
            <a:avLst/>
          </a:prstGeom>
        </p:spPr>
      </p:pic>
      <p:sp>
        <p:nvSpPr>
          <p:cNvPr id="73" name="TextBox 77"/>
          <p:cNvSpPr txBox="1"/>
          <p:nvPr/>
        </p:nvSpPr>
        <p:spPr bwMode="gray">
          <a:xfrm>
            <a:off x="10204173" y="1863625"/>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Virtual device</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 name="下箭头 63"/>
          <p:cNvSpPr/>
          <p:nvPr/>
        </p:nvSpPr>
        <p:spPr bwMode="gray">
          <a:xfrm rot="5400000" flipV="1">
            <a:off x="9402817" y="2534848"/>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383925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299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bwMode="gray">
          <a:xfrm>
            <a:off x="451877" y="3707804"/>
            <a:ext cx="11306175" cy="2673945"/>
          </a:xfrm>
        </p:spPr>
        <p:txBody>
          <a:bodyPr/>
          <a:lstStyle/>
          <a:p>
            <a:r>
              <a:rPr lang="en-US" altLang="zh-CN" sz="1600" dirty="0" smtClean="0">
                <a:sym typeface="Huawei Sans" panose="020C0503030203020204" pitchFamily="34" charset="0"/>
              </a:rPr>
              <a:t>By leveraging the stack or CSS technique, multiple independent switches are virtualized into a single logical switch. Generally, fixed switches at the access or aggregation layer set up a CSS, and modular switches at the aggregation or core layer set up a CSS.</a:t>
            </a:r>
          </a:p>
          <a:p>
            <a:r>
              <a:rPr lang="en-US" altLang="zh-CN" sz="1600" dirty="0" smtClean="0">
                <a:sym typeface="Huawei Sans" panose="020C0503030203020204" pitchFamily="34" charset="0"/>
              </a:rPr>
              <a:t>Eth-Trunks can be deployed between logical switches to achieve high reliability, without the need to deploy STP or VRRP.</a:t>
            </a:r>
          </a:p>
          <a:p>
            <a:r>
              <a:rPr lang="en-US" altLang="zh-CN" sz="1600" dirty="0" smtClean="0">
                <a:sym typeface="Huawei Sans" panose="020C0503030203020204" pitchFamily="34" charset="0"/>
              </a:rPr>
              <a:t>The use of Eth-Trunks also improves link utilization by allowing links between devices to transmit traffic simultaneously.</a:t>
            </a:r>
          </a:p>
          <a:p>
            <a:endParaRPr lang="zh-CN" alt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Stack and CSS Architecture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2173501" y="1403257"/>
            <a:ext cx="2085187"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813602" y="2745834"/>
            <a:ext cx="2085187"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3571401" y="2743168"/>
            <a:ext cx="2085187"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7545448" y="1861511"/>
            <a:ext cx="2231126" cy="1457795"/>
            <a:chOff x="6600056" y="4353447"/>
            <a:chExt cx="1296144" cy="833967"/>
          </a:xfrm>
        </p:grpSpPr>
        <p:cxnSp>
          <p:nvCxnSpPr>
            <p:cNvPr id="8" name="直接连接符 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bwMode="gray">
          <a:xfrm flipH="1">
            <a:off x="7561069" y="1701153"/>
            <a:ext cx="1115563" cy="14577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8765875" y="1861511"/>
            <a:ext cx="1115563" cy="14577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ltGray">
          <a:xfrm>
            <a:off x="2541359" y="1884716"/>
            <a:ext cx="136761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ltGray">
          <a:xfrm>
            <a:off x="1173742" y="3108374"/>
            <a:ext cx="136761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ltGray">
          <a:xfrm>
            <a:off x="3908977" y="3108374"/>
            <a:ext cx="136761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flipV="1">
            <a:off x="1173742" y="1884716"/>
            <a:ext cx="1367618" cy="1223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flipV="1">
            <a:off x="2541359" y="1884716"/>
            <a:ext cx="1367618" cy="1223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flipH="1" flipV="1">
            <a:off x="2532286" y="1884716"/>
            <a:ext cx="1367618" cy="12236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H="1" flipV="1">
            <a:off x="3899904" y="1884716"/>
            <a:ext cx="1367618" cy="12236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bwMode="gray">
          <a:xfrm>
            <a:off x="2882196" y="1268420"/>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1640587" y="3456583"/>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4271022" y="3456583"/>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71252" y="1668815"/>
            <a:ext cx="539789" cy="442627"/>
          </a:xfrm>
          <a:prstGeom prst="rect">
            <a:avLst/>
          </a:prstGeom>
        </p:spPr>
      </p:pic>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03847" y="2887061"/>
            <a:ext cx="539789" cy="442627"/>
          </a:xfrm>
          <a:prstGeom prst="rect">
            <a:avLst/>
          </a:prstGeom>
        </p:spPr>
      </p:pic>
      <p:pic>
        <p:nvPicPr>
          <p:cNvPr id="41" name="图片 4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248181" y="2887061"/>
            <a:ext cx="539789" cy="442627"/>
          </a:xfrm>
          <a:prstGeom prst="rect">
            <a:avLst/>
          </a:prstGeom>
        </p:spPr>
      </p:pic>
      <p:pic>
        <p:nvPicPr>
          <p:cNvPr id="42" name="图片 4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52883" y="2887061"/>
            <a:ext cx="539789" cy="442627"/>
          </a:xfrm>
          <a:prstGeom prst="rect">
            <a:avLst/>
          </a:prstGeom>
        </p:spPr>
      </p:pic>
      <p:pic>
        <p:nvPicPr>
          <p:cNvPr id="43" name="图片 4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97627" y="2887061"/>
            <a:ext cx="539789" cy="442627"/>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52883" y="1668815"/>
            <a:ext cx="539789" cy="442627"/>
          </a:xfrm>
          <a:prstGeom prst="rect">
            <a:avLst/>
          </a:prstGeom>
        </p:spPr>
      </p:pic>
      <p:pic>
        <p:nvPicPr>
          <p:cNvPr id="45" name="图片 4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70046" y="1563857"/>
            <a:ext cx="539789" cy="442627"/>
          </a:xfrm>
          <a:prstGeom prst="rect">
            <a:avLst/>
          </a:prstGeom>
        </p:spPr>
      </p:pic>
      <p:pic>
        <p:nvPicPr>
          <p:cNvPr id="46" name="图片 4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470782" y="3097992"/>
            <a:ext cx="539789" cy="442627"/>
          </a:xfrm>
          <a:prstGeom prst="rect">
            <a:avLst/>
          </a:prstGeom>
        </p:spPr>
      </p:pic>
      <p:pic>
        <p:nvPicPr>
          <p:cNvPr id="47" name="图片 4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506680" y="3097992"/>
            <a:ext cx="539789" cy="442627"/>
          </a:xfrm>
          <a:prstGeom prst="rect">
            <a:avLst/>
          </a:prstGeom>
        </p:spPr>
      </p:pic>
      <p:sp>
        <p:nvSpPr>
          <p:cNvPr id="48" name="TextBox 77"/>
          <p:cNvSpPr txBox="1"/>
          <p:nvPr/>
        </p:nvSpPr>
        <p:spPr bwMode="gray">
          <a:xfrm>
            <a:off x="8116478" y="2690461"/>
            <a:ext cx="1390202"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 name="椭圆 48"/>
          <p:cNvSpPr/>
          <p:nvPr/>
        </p:nvSpPr>
        <p:spPr bwMode="gray">
          <a:xfrm rot="5400000">
            <a:off x="8022491" y="2026628"/>
            <a:ext cx="187971" cy="1139696"/>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rot="5400000">
            <a:off x="9382635" y="2017142"/>
            <a:ext cx="187971" cy="1139696"/>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77"/>
          <p:cNvSpPr txBox="1"/>
          <p:nvPr/>
        </p:nvSpPr>
        <p:spPr bwMode="gray">
          <a:xfrm>
            <a:off x="9699569" y="1762549"/>
            <a:ext cx="1827630" cy="31618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6" name="TextBox 77"/>
          <p:cNvSpPr txBox="1"/>
          <p:nvPr/>
        </p:nvSpPr>
        <p:spPr bwMode="gray">
          <a:xfrm>
            <a:off x="10094128" y="3157962"/>
            <a:ext cx="1390202"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7" name="直接连接符 36"/>
          <p:cNvCxnSpPr/>
          <p:nvPr/>
        </p:nvCxnSpPr>
        <p:spPr bwMode="gray">
          <a:xfrm>
            <a:off x="1170760" y="2354669"/>
            <a:ext cx="4457905"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cxnSp>
        <p:nvCxnSpPr>
          <p:cNvPr id="52" name="直接连接符 51"/>
          <p:cNvCxnSpPr/>
          <p:nvPr/>
        </p:nvCxnSpPr>
        <p:spPr bwMode="gray">
          <a:xfrm>
            <a:off x="7470782" y="2354669"/>
            <a:ext cx="2575687"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sp>
        <p:nvSpPr>
          <p:cNvPr id="53" name="下箭头 63"/>
          <p:cNvSpPr/>
          <p:nvPr/>
        </p:nvSpPr>
        <p:spPr bwMode="gray">
          <a:xfrm rot="5400000" flipV="1">
            <a:off x="6061312" y="2106866"/>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043699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bwMode="gray">
          <a:xfrm>
            <a:off x="2588939" y="2661267"/>
            <a:ext cx="1579466"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bwMode="gray">
          <a:xfrm>
            <a:off x="7756780" y="2313142"/>
            <a:ext cx="2419565"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p:cNvSpPr/>
          <p:nvPr/>
        </p:nvSpPr>
        <p:spPr bwMode="gray">
          <a:xfrm>
            <a:off x="6612732" y="4068403"/>
            <a:ext cx="4607145" cy="829589"/>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8640353" y="2191270"/>
            <a:ext cx="609367"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Cluster</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8694699" y="4779151"/>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471663"/>
          </a:xfrm>
        </p:spPr>
        <p:txBody>
          <a:bodyPr/>
          <a:lstStyle/>
          <a:p>
            <a:pPr marL="0" indent="0">
              <a:buNone/>
            </a:pPr>
            <a:r>
              <a:rPr lang="en-US" altLang="zh-CN" sz="1800" dirty="0" smtClean="0">
                <a:sym typeface="Huawei Sans" panose="020C0503030203020204" pitchFamily="34" charset="0"/>
              </a:rPr>
              <a:t>Stack and CSS effectively improve resource utilization, forwarding performance, and link bandwidth.</a:t>
            </a:r>
          </a:p>
          <a:p>
            <a:endParaRPr lang="zh-CN" alt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Advantages of Stack and CSS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75"/>
          <p:cNvSpPr/>
          <p:nvPr/>
        </p:nvSpPr>
        <p:spPr bwMode="gray">
          <a:xfrm>
            <a:off x="453277" y="1725408"/>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STP networking</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75"/>
          <p:cNvSpPr/>
          <p:nvPr/>
        </p:nvSpPr>
        <p:spPr bwMode="gray">
          <a:xfrm>
            <a:off x="453277" y="2156743"/>
            <a:ext cx="5571790" cy="41964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6093620" y="1725408"/>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Stack/CSS networking</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6093620" y="2156743"/>
            <a:ext cx="5571790" cy="41964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p:nvPr/>
        </p:nvCxnSpPr>
        <p:spPr bwMode="gray">
          <a:xfrm flipV="1">
            <a:off x="1349442" y="2882581"/>
            <a:ext cx="1195830"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flipV="1">
            <a:off x="1349441" y="2882581"/>
            <a:ext cx="2775296"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bwMode="gray">
          <a:xfrm flipH="1" flipV="1">
            <a:off x="2545271" y="2882581"/>
            <a:ext cx="71314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flipV="1">
            <a:off x="3258415" y="2882581"/>
            <a:ext cx="86632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flipH="1" flipV="1">
            <a:off x="2545271" y="2882581"/>
            <a:ext cx="2622117"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flipH="1" flipV="1">
            <a:off x="4124737" y="2882581"/>
            <a:ext cx="1042651"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p:nvPr/>
        </p:nvCxnSpPr>
        <p:spPr bwMode="gray">
          <a:xfrm flipV="1">
            <a:off x="1192165" y="3628295"/>
            <a:ext cx="427171" cy="482634"/>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bwMode="gray">
          <a:xfrm flipH="1" flipV="1">
            <a:off x="2787364" y="3687377"/>
            <a:ext cx="258724" cy="495432"/>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flipH="1" flipV="1">
            <a:off x="4124737" y="3869612"/>
            <a:ext cx="602882" cy="313981"/>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00" name="圆角矩形 75"/>
          <p:cNvSpPr/>
          <p:nvPr/>
        </p:nvSpPr>
        <p:spPr bwMode="gray">
          <a:xfrm>
            <a:off x="463283" y="5038912"/>
            <a:ext cx="5099317" cy="1217914"/>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devices work in active/standby mode.</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 uplinks of each aggregation device work in active/standby mode.</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Low device and link utilization</a:t>
            </a:r>
            <a:endParaRPr lang="en-US" altLang="zh-CN" sz="1398"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bwMode="gray">
          <a:xfrm flipV="1">
            <a:off x="7001274" y="2882581"/>
            <a:ext cx="1195830"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flipV="1">
            <a:off x="7001273" y="2882581"/>
            <a:ext cx="2775296"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bwMode="gray">
          <a:xfrm flipH="1" flipV="1">
            <a:off x="8197103" y="2882581"/>
            <a:ext cx="71314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flipV="1">
            <a:off x="8910247" y="2882581"/>
            <a:ext cx="866323"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bwMode="gray">
          <a:xfrm flipH="1" flipV="1">
            <a:off x="8197104" y="2882581"/>
            <a:ext cx="2622117"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flipH="1" flipV="1">
            <a:off x="9776569" y="2882581"/>
            <a:ext cx="1042651" cy="1365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bwMode="gray">
          <a:xfrm flipV="1">
            <a:off x="6843997" y="3628295"/>
            <a:ext cx="427171" cy="482634"/>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bwMode="gray">
          <a:xfrm flipH="1" flipV="1">
            <a:off x="8439196" y="3687377"/>
            <a:ext cx="258724" cy="495432"/>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23" name="直接箭头连接符 122"/>
          <p:cNvCxnSpPr/>
          <p:nvPr/>
        </p:nvCxnSpPr>
        <p:spPr bwMode="gray">
          <a:xfrm flipH="1" flipV="1">
            <a:off x="9776570" y="3869612"/>
            <a:ext cx="602882" cy="313981"/>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p:nvPr/>
        </p:nvCxnSpPr>
        <p:spPr bwMode="gray">
          <a:xfrm flipV="1">
            <a:off x="7489496" y="3593736"/>
            <a:ext cx="534568" cy="263039"/>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bwMode="gray">
          <a:xfrm flipH="1" flipV="1">
            <a:off x="10078276" y="3530341"/>
            <a:ext cx="258977" cy="339193"/>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p:nvPr/>
        </p:nvCxnSpPr>
        <p:spPr bwMode="gray">
          <a:xfrm flipV="1">
            <a:off x="8910247" y="3543707"/>
            <a:ext cx="267499" cy="421663"/>
          </a:xfrm>
          <a:prstGeom prst="straightConnector1">
            <a:avLst/>
          </a:prstGeom>
          <a:ln w="19050">
            <a:solidFill>
              <a:srgbClr val="8BC9A0"/>
            </a:solidFill>
            <a:prstDash val="solid"/>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45" name="TextBox 77"/>
          <p:cNvSpPr txBox="1"/>
          <p:nvPr/>
        </p:nvSpPr>
        <p:spPr bwMode="gray">
          <a:xfrm>
            <a:off x="10176346" y="3163146"/>
            <a:ext cx="1489064"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6" name="椭圆 145"/>
          <p:cNvSpPr/>
          <p:nvPr/>
        </p:nvSpPr>
        <p:spPr bwMode="gray">
          <a:xfrm rot="5400000">
            <a:off x="8918234" y="1919939"/>
            <a:ext cx="187971" cy="2871597"/>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75"/>
          <p:cNvSpPr/>
          <p:nvPr/>
        </p:nvSpPr>
        <p:spPr bwMode="gray">
          <a:xfrm>
            <a:off x="6103626" y="5038912"/>
            <a:ext cx="5561784" cy="1217915"/>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spcAft>
                <a:spcPts val="600"/>
              </a:spcAft>
              <a:buFont typeface="Arial" panose="020B0604020202020204" pitchFamily="34" charset="0"/>
              <a:buChar char="•"/>
            </a:pPr>
            <a:r>
              <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devices are virtualized into a logical device and they can forward traffic simultaneously.</a:t>
            </a:r>
          </a:p>
          <a:p>
            <a:pPr marL="302400" indent="-302400" fontAlgn="ctr">
              <a:spcAft>
                <a:spcPts val="600"/>
              </a:spcAft>
              <a:buFont typeface="Arial" panose="020B0604020202020204" pitchFamily="34" charset="0"/>
              <a:buChar char="•"/>
            </a:pPr>
            <a:r>
              <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links between the aggregation and core layers are bundled into Eth-Trunks to forward traffic simultaneously.</a:t>
            </a: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 device and link utilization</a:t>
            </a:r>
            <a:endParaRPr lang="en-US" altLang="zh-CN" sz="1398"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0" name="图片 1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75377" y="2439954"/>
            <a:ext cx="539789" cy="442627"/>
          </a:xfrm>
          <a:prstGeom prst="rect">
            <a:avLst/>
          </a:prstGeom>
        </p:spPr>
      </p:pic>
      <p:pic>
        <p:nvPicPr>
          <p:cNvPr id="154" name="图片 15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79547" y="4170160"/>
            <a:ext cx="539789" cy="442627"/>
          </a:xfrm>
          <a:prstGeom prst="rect">
            <a:avLst/>
          </a:prstGeom>
        </p:spPr>
      </p:pic>
      <p:pic>
        <p:nvPicPr>
          <p:cNvPr id="155" name="图片 1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54843" y="2439954"/>
            <a:ext cx="539789" cy="442627"/>
          </a:xfrm>
          <a:prstGeom prst="rect">
            <a:avLst/>
          </a:prstGeom>
        </p:spPr>
      </p:pic>
      <p:pic>
        <p:nvPicPr>
          <p:cNvPr id="156" name="图片 15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8520" y="4170160"/>
            <a:ext cx="539789" cy="442627"/>
          </a:xfrm>
          <a:prstGeom prst="rect">
            <a:avLst/>
          </a:prstGeom>
        </p:spPr>
      </p:pic>
      <p:pic>
        <p:nvPicPr>
          <p:cNvPr id="157" name="图片 15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97493" y="4170160"/>
            <a:ext cx="539789" cy="442627"/>
          </a:xfrm>
          <a:prstGeom prst="rect">
            <a:avLst/>
          </a:prstGeom>
        </p:spPr>
      </p:pic>
      <p:pic>
        <p:nvPicPr>
          <p:cNvPr id="158" name="图片 1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27209" y="2439954"/>
            <a:ext cx="539789" cy="442627"/>
          </a:xfrm>
          <a:prstGeom prst="rect">
            <a:avLst/>
          </a:prstGeom>
        </p:spPr>
      </p:pic>
      <p:pic>
        <p:nvPicPr>
          <p:cNvPr id="159" name="图片 15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731379" y="4248186"/>
            <a:ext cx="539789" cy="442627"/>
          </a:xfrm>
          <a:prstGeom prst="rect">
            <a:avLst/>
          </a:prstGeom>
        </p:spPr>
      </p:pic>
      <p:pic>
        <p:nvPicPr>
          <p:cNvPr id="160" name="图片 1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06675" y="2439954"/>
            <a:ext cx="539789" cy="442627"/>
          </a:xfrm>
          <a:prstGeom prst="rect">
            <a:avLst/>
          </a:prstGeom>
        </p:spPr>
      </p:pic>
      <p:pic>
        <p:nvPicPr>
          <p:cNvPr id="161" name="图片 16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640352" y="4248186"/>
            <a:ext cx="539789" cy="442627"/>
          </a:xfrm>
          <a:prstGeom prst="rect">
            <a:avLst/>
          </a:prstGeom>
        </p:spPr>
      </p:pic>
      <p:pic>
        <p:nvPicPr>
          <p:cNvPr id="162" name="图片 16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549325" y="4248186"/>
            <a:ext cx="539789" cy="442627"/>
          </a:xfrm>
          <a:prstGeom prst="rect">
            <a:avLst/>
          </a:prstGeom>
        </p:spPr>
      </p:pic>
      <p:grpSp>
        <p:nvGrpSpPr>
          <p:cNvPr id="72" name="组合 28"/>
          <p:cNvGrpSpPr>
            <a:grpSpLocks noChangeAspect="1"/>
          </p:cNvGrpSpPr>
          <p:nvPr/>
        </p:nvGrpSpPr>
        <p:grpSpPr bwMode="gray">
          <a:xfrm>
            <a:off x="1496723" y="4043397"/>
            <a:ext cx="220354" cy="220354"/>
            <a:chOff x="5076056" y="3356992"/>
            <a:chExt cx="436268" cy="436268"/>
          </a:xfrm>
        </p:grpSpPr>
        <p:sp>
          <p:nvSpPr>
            <p:cNvPr id="73"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5" name="组合 28"/>
          <p:cNvGrpSpPr>
            <a:grpSpLocks noChangeAspect="1"/>
          </p:cNvGrpSpPr>
          <p:nvPr/>
        </p:nvGrpSpPr>
        <p:grpSpPr bwMode="gray">
          <a:xfrm>
            <a:off x="3269561" y="4065690"/>
            <a:ext cx="220354" cy="220354"/>
            <a:chOff x="5076056" y="3356992"/>
            <a:chExt cx="436268" cy="436268"/>
          </a:xfrm>
        </p:grpSpPr>
        <p:sp>
          <p:nvSpPr>
            <p:cNvPr id="76"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28"/>
          <p:cNvGrpSpPr>
            <a:grpSpLocks noChangeAspect="1"/>
          </p:cNvGrpSpPr>
          <p:nvPr/>
        </p:nvGrpSpPr>
        <p:grpSpPr bwMode="gray">
          <a:xfrm>
            <a:off x="5039288" y="3998810"/>
            <a:ext cx="220354" cy="220354"/>
            <a:chOff x="5076056" y="3356992"/>
            <a:chExt cx="436268" cy="436268"/>
          </a:xfrm>
        </p:grpSpPr>
        <p:sp>
          <p:nvSpPr>
            <p:cNvPr id="79"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783911" eaLnBrk="0" fontAlgn="ctr" hangingPunct="0">
                <a:spcBef>
                  <a:spcPct val="0"/>
                </a:spcBef>
                <a:spcAft>
                  <a:spcPct val="0"/>
                </a:spcAft>
                <a:defRPr/>
              </a:pPr>
              <a:endParaRPr lang="en-US" altLang="zh-CN" sz="20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lstStyle/>
            <a:p>
              <a:pPr algn="ctr" defTabSz="914034" fontAlgn="ctr">
                <a:defRPr/>
              </a:pPr>
              <a:endParaRPr lang="en-US" altLang="zh-CN" sz="1799"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567117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矩形 226"/>
          <p:cNvSpPr/>
          <p:nvPr/>
        </p:nvSpPr>
        <p:spPr bwMode="gray">
          <a:xfrm>
            <a:off x="7473215" y="3364661"/>
            <a:ext cx="2720192" cy="553331"/>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矩形 223"/>
          <p:cNvSpPr/>
          <p:nvPr/>
        </p:nvSpPr>
        <p:spPr bwMode="gray">
          <a:xfrm>
            <a:off x="6583483" y="4397438"/>
            <a:ext cx="4428908" cy="584987"/>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矩形 222"/>
          <p:cNvSpPr/>
          <p:nvPr/>
        </p:nvSpPr>
        <p:spPr bwMode="gray">
          <a:xfrm>
            <a:off x="8016072" y="2323655"/>
            <a:ext cx="1632279" cy="559576"/>
          </a:xfrm>
          <a:prstGeom prst="rect">
            <a:avLst/>
          </a:prstGeom>
          <a:solidFill>
            <a:schemeClr val="bg1">
              <a:lumMod val="95000"/>
            </a:schemeClr>
          </a:solid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文本框 224"/>
          <p:cNvSpPr txBox="1"/>
          <p:nvPr/>
        </p:nvSpPr>
        <p:spPr bwMode="gray">
          <a:xfrm>
            <a:off x="8571270" y="2136315"/>
            <a:ext cx="609367"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占位符 5"/>
          <p:cNvSpPr>
            <a:spLocks noGrp="1"/>
          </p:cNvSpPr>
          <p:nvPr>
            <p:ph type="body" sz="quarter" idx="10"/>
          </p:nvPr>
        </p:nvSpPr>
        <p:spPr bwMode="gray">
          <a:xfrm>
            <a:off x="451877" y="1242453"/>
            <a:ext cx="11306175" cy="466982"/>
          </a:xfrm>
        </p:spPr>
        <p:txBody>
          <a:bodyPr/>
          <a:lstStyle/>
          <a:p>
            <a:pPr marL="0" indent="0">
              <a:buNone/>
            </a:pPr>
            <a:r>
              <a:rPr lang="en-US" altLang="zh-CN" sz="1800" dirty="0" smtClean="0">
                <a:sym typeface="Huawei Sans" panose="020C0503030203020204" pitchFamily="34" charset="0"/>
              </a:rPr>
              <a:t>Stack and CSS simplify network planning and management.</a:t>
            </a:r>
          </a:p>
          <a:p>
            <a:endParaRPr lang="zh-CN" altLang="en-US" sz="18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Advantages of </a:t>
            </a:r>
            <a:r>
              <a:rPr lang="en-US" altLang="zh-CN" smtClean="0">
                <a:sym typeface="Huawei Sans" panose="020C0503030203020204" pitchFamily="34" charset="0"/>
              </a:rPr>
              <a:t>Stack and CSS </a:t>
            </a:r>
            <a:r>
              <a:rPr lang="en-US" smtClean="0">
                <a:sym typeface="Huawei Sans" panose="020C0503030203020204" pitchFamily="34" charset="0"/>
              </a:rPr>
              <a:t>(2)</a:t>
            </a:r>
            <a:endParaRPr lang="en-US" altLang="zh-CN" dirty="0">
              <a:sym typeface="Huawei Sans" panose="020C0503030203020204" pitchFamily="34" charset="0"/>
            </a:endParaRPr>
          </a:p>
        </p:txBody>
      </p:sp>
      <p:sp>
        <p:nvSpPr>
          <p:cNvPr id="11" name="圆角矩形 75"/>
          <p:cNvSpPr/>
          <p:nvPr/>
        </p:nvSpPr>
        <p:spPr bwMode="gray">
          <a:xfrm>
            <a:off x="453277" y="1725408"/>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STP networking</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453277" y="2156744"/>
            <a:ext cx="5571790" cy="42238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75"/>
          <p:cNvSpPr/>
          <p:nvPr/>
        </p:nvSpPr>
        <p:spPr bwMode="gray">
          <a:xfrm>
            <a:off x="6093620" y="1725408"/>
            <a:ext cx="5571790" cy="393866"/>
          </a:xfrm>
          <a:prstGeom prst="roundRect">
            <a:avLst>
              <a:gd name="adj" fmla="val 10604"/>
            </a:avLst>
          </a:prstGeom>
          <a:solidFill>
            <a:srgbClr val="00B0F0"/>
          </a:solidFill>
          <a:ln>
            <a:noFill/>
          </a:ln>
        </p:spPr>
        <p:txBody>
          <a:bodyPr wrap="square" rtlCol="0" anchor="ctr" anchorCtr="0">
            <a:noAutofit/>
          </a:bodyPr>
          <a:lstStyle/>
          <a:p>
            <a:pPr algn="ctr" fontAlgn="ctr"/>
            <a:r>
              <a:rPr lang="en-US" sz="1799"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Stack/CSS networking</a:t>
            </a:r>
            <a:endParaRPr 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88" idx="0"/>
            <a:endCxn id="89" idx="2"/>
          </p:cNvCxnSpPr>
          <p:nvPr/>
        </p:nvCxnSpPr>
        <p:spPr bwMode="gray">
          <a:xfrm flipV="1">
            <a:off x="2346339" y="2835504"/>
            <a:ext cx="542713"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88" idx="0"/>
            <a:endCxn id="90" idx="2"/>
          </p:cNvCxnSpPr>
          <p:nvPr/>
        </p:nvCxnSpPr>
        <p:spPr bwMode="gray">
          <a:xfrm flipV="1">
            <a:off x="2346339" y="2835504"/>
            <a:ext cx="1352022"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1" idx="0"/>
            <a:endCxn id="89" idx="2"/>
          </p:cNvCxnSpPr>
          <p:nvPr/>
        </p:nvCxnSpPr>
        <p:spPr bwMode="gray">
          <a:xfrm flipH="1" flipV="1">
            <a:off x="2889052" y="2835504"/>
            <a:ext cx="1304415"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1" idx="0"/>
            <a:endCxn id="90" idx="2"/>
          </p:cNvCxnSpPr>
          <p:nvPr/>
        </p:nvCxnSpPr>
        <p:spPr bwMode="gray">
          <a:xfrm flipH="1" flipV="1">
            <a:off x="3698360" y="2835504"/>
            <a:ext cx="495107"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75"/>
          <p:cNvSpPr/>
          <p:nvPr/>
        </p:nvSpPr>
        <p:spPr bwMode="gray">
          <a:xfrm>
            <a:off x="463283" y="5095544"/>
            <a:ext cx="5561784" cy="120936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complex to plan and configure Layer 2 VLANs and STP.</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VRRP and STP are used together to implement load balancing between active and standby devices, which are complex to plan and configure.</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devices are managed and configured separately.</a:t>
            </a:r>
            <a:endParaRPr lang="en-US" altLang="zh-CN" sz="1398"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03687" y="4473644"/>
            <a:ext cx="529602" cy="434273"/>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81538" y="3437437"/>
            <a:ext cx="529602" cy="434273"/>
          </a:xfrm>
          <a:prstGeom prst="rect">
            <a:avLst/>
          </a:prstGeom>
        </p:spPr>
      </p:pic>
      <p:pic>
        <p:nvPicPr>
          <p:cNvPr id="89" name="图片 8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24251" y="2401231"/>
            <a:ext cx="529602" cy="434273"/>
          </a:xfrm>
          <a:prstGeom prst="rect">
            <a:avLst/>
          </a:prstGeom>
        </p:spPr>
      </p:pic>
      <p:pic>
        <p:nvPicPr>
          <p:cNvPr id="90" name="图片 8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33560" y="2401231"/>
            <a:ext cx="529602" cy="434273"/>
          </a:xfrm>
          <a:prstGeom prst="rect">
            <a:avLst/>
          </a:prstGeom>
        </p:spPr>
      </p:pic>
      <p:pic>
        <p:nvPicPr>
          <p:cNvPr id="91" name="图片 9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28666" y="3437437"/>
            <a:ext cx="529602" cy="434273"/>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53440" y="4473644"/>
            <a:ext cx="529602" cy="434273"/>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03194" y="4473644"/>
            <a:ext cx="529602" cy="434273"/>
          </a:xfrm>
          <a:prstGeom prst="rect">
            <a:avLst/>
          </a:prstGeom>
        </p:spPr>
      </p:pic>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52948" y="4473644"/>
            <a:ext cx="529602" cy="434273"/>
          </a:xfrm>
          <a:prstGeom prst="rect">
            <a:avLst/>
          </a:prstGeom>
        </p:spPr>
      </p:pic>
      <p:cxnSp>
        <p:nvCxnSpPr>
          <p:cNvPr id="103" name="直接连接符 102"/>
          <p:cNvCxnSpPr>
            <a:stCxn id="87" idx="0"/>
            <a:endCxn id="88" idx="2"/>
          </p:cNvCxnSpPr>
          <p:nvPr/>
        </p:nvCxnSpPr>
        <p:spPr bwMode="gray">
          <a:xfrm flipV="1">
            <a:off x="1368488" y="3871710"/>
            <a:ext cx="977851"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87" idx="0"/>
            <a:endCxn id="91" idx="2"/>
          </p:cNvCxnSpPr>
          <p:nvPr/>
        </p:nvCxnSpPr>
        <p:spPr bwMode="gray">
          <a:xfrm flipV="1">
            <a:off x="1368488" y="3871710"/>
            <a:ext cx="2824979"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0" idx="0"/>
            <a:endCxn id="91" idx="2"/>
          </p:cNvCxnSpPr>
          <p:nvPr/>
        </p:nvCxnSpPr>
        <p:spPr bwMode="gray">
          <a:xfrm flipV="1">
            <a:off x="2618242" y="3871710"/>
            <a:ext cx="1575226"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00" idx="0"/>
            <a:endCxn id="88" idx="2"/>
          </p:cNvCxnSpPr>
          <p:nvPr/>
        </p:nvCxnSpPr>
        <p:spPr bwMode="gray">
          <a:xfrm flipH="1" flipV="1">
            <a:off x="2346339" y="3871710"/>
            <a:ext cx="271903"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1" idx="0"/>
            <a:endCxn id="91" idx="2"/>
          </p:cNvCxnSpPr>
          <p:nvPr/>
        </p:nvCxnSpPr>
        <p:spPr bwMode="gray">
          <a:xfrm flipV="1">
            <a:off x="3867996" y="3871710"/>
            <a:ext cx="325472"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01" idx="0"/>
            <a:endCxn id="88" idx="2"/>
          </p:cNvCxnSpPr>
          <p:nvPr/>
        </p:nvCxnSpPr>
        <p:spPr bwMode="gray">
          <a:xfrm flipH="1" flipV="1">
            <a:off x="2346339" y="3871710"/>
            <a:ext cx="1521657"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2" idx="0"/>
            <a:endCxn id="91" idx="2"/>
          </p:cNvCxnSpPr>
          <p:nvPr/>
        </p:nvCxnSpPr>
        <p:spPr bwMode="gray">
          <a:xfrm flipH="1" flipV="1">
            <a:off x="4193468" y="3871710"/>
            <a:ext cx="924282"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2" idx="0"/>
            <a:endCxn id="88" idx="2"/>
          </p:cNvCxnSpPr>
          <p:nvPr/>
        </p:nvCxnSpPr>
        <p:spPr bwMode="gray">
          <a:xfrm flipH="1" flipV="1">
            <a:off x="2346339" y="3871710"/>
            <a:ext cx="2771410"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文本框 186"/>
          <p:cNvSpPr txBox="1"/>
          <p:nvPr/>
        </p:nvSpPr>
        <p:spPr bwMode="gray">
          <a:xfrm>
            <a:off x="1368161" y="4710117"/>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文本框 187"/>
          <p:cNvSpPr txBox="1"/>
          <p:nvPr/>
        </p:nvSpPr>
        <p:spPr bwMode="gray">
          <a:xfrm>
            <a:off x="2691695" y="4710117"/>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文本框 188"/>
          <p:cNvSpPr txBox="1"/>
          <p:nvPr/>
        </p:nvSpPr>
        <p:spPr bwMode="gray">
          <a:xfrm>
            <a:off x="3928666" y="4710117"/>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文本框 189"/>
          <p:cNvSpPr txBox="1"/>
          <p:nvPr/>
        </p:nvSpPr>
        <p:spPr bwMode="gray">
          <a:xfrm>
            <a:off x="5222951" y="4710117"/>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文本框 190"/>
          <p:cNvSpPr txBox="1"/>
          <p:nvPr/>
        </p:nvSpPr>
        <p:spPr bwMode="gray">
          <a:xfrm>
            <a:off x="2486950" y="3374738"/>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4195691" y="3374738"/>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文本框 192"/>
          <p:cNvSpPr txBox="1"/>
          <p:nvPr/>
        </p:nvSpPr>
        <p:spPr bwMode="gray">
          <a:xfrm>
            <a:off x="2749527" y="2294407"/>
            <a:ext cx="525154" cy="272309"/>
          </a:xfrm>
          <a:prstGeom prst="roundRect">
            <a:avLst/>
          </a:prstGeom>
          <a:solidFill>
            <a:srgbClr val="FFD17D"/>
          </a:solidFill>
        </p:spPr>
        <p:txBody>
          <a:bodyPr wrap="none" lIns="0" tIns="0" rIns="0" bIns="0" rtlCol="0" anchor="ctr" anchorCtr="0">
            <a:noAutofit/>
          </a:bodyPr>
          <a:lstStyle/>
          <a:p>
            <a:pPr algn="ctr" fontAlgn="ctr"/>
            <a:r>
              <a:rPr lang="en-US" sz="1200" b="1" dirty="0" err="1" smtClean="0">
                <a:latin typeface="Huawei Sans" panose="020C0503030203020204" pitchFamily="34" charset="0"/>
                <a:ea typeface="方正兰亭黑简体" panose="02000000000000000000" pitchFamily="2" charset="-122"/>
                <a:sym typeface="Huawei Sans" panose="020C0503030203020204" pitchFamily="34" charset="0"/>
              </a:rPr>
              <a:t>Mgmt</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文本框 193"/>
          <p:cNvSpPr txBox="1"/>
          <p:nvPr/>
        </p:nvSpPr>
        <p:spPr bwMode="gray">
          <a:xfrm>
            <a:off x="3603194" y="2294407"/>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5" name="直接连接符 194"/>
          <p:cNvCxnSpPr>
            <a:stCxn id="200" idx="0"/>
            <a:endCxn id="201" idx="2"/>
          </p:cNvCxnSpPr>
          <p:nvPr/>
        </p:nvCxnSpPr>
        <p:spPr bwMode="gray">
          <a:xfrm flipV="1">
            <a:off x="7889096" y="2835504"/>
            <a:ext cx="542713"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200" idx="0"/>
            <a:endCxn id="202" idx="2"/>
          </p:cNvCxnSpPr>
          <p:nvPr/>
        </p:nvCxnSpPr>
        <p:spPr bwMode="gray">
          <a:xfrm flipV="1">
            <a:off x="7889096" y="2835504"/>
            <a:ext cx="1352022"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203" idx="0"/>
            <a:endCxn id="201" idx="2"/>
          </p:cNvCxnSpPr>
          <p:nvPr/>
        </p:nvCxnSpPr>
        <p:spPr bwMode="gray">
          <a:xfrm flipH="1" flipV="1">
            <a:off x="8431809" y="2835504"/>
            <a:ext cx="1304415"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203" idx="0"/>
            <a:endCxn id="202" idx="2"/>
          </p:cNvCxnSpPr>
          <p:nvPr/>
        </p:nvCxnSpPr>
        <p:spPr bwMode="gray">
          <a:xfrm flipH="1" flipV="1">
            <a:off x="9241117" y="2835504"/>
            <a:ext cx="495107"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9" name="图片 1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46444" y="4473644"/>
            <a:ext cx="529602" cy="434273"/>
          </a:xfrm>
          <a:prstGeom prst="rect">
            <a:avLst/>
          </a:prstGeom>
        </p:spPr>
      </p:pic>
      <p:pic>
        <p:nvPicPr>
          <p:cNvPr id="200" name="图片 19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24295" y="3437437"/>
            <a:ext cx="529602" cy="434273"/>
          </a:xfrm>
          <a:prstGeom prst="rect">
            <a:avLst/>
          </a:prstGeom>
        </p:spPr>
      </p:pic>
      <p:pic>
        <p:nvPicPr>
          <p:cNvPr id="201" name="图片 20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167008" y="2401231"/>
            <a:ext cx="529602" cy="434273"/>
          </a:xfrm>
          <a:prstGeom prst="rect">
            <a:avLst/>
          </a:prstGeom>
        </p:spPr>
      </p:pic>
      <p:pic>
        <p:nvPicPr>
          <p:cNvPr id="202" name="图片 20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76316" y="2401231"/>
            <a:ext cx="529602" cy="434273"/>
          </a:xfrm>
          <a:prstGeom prst="rect">
            <a:avLst/>
          </a:prstGeom>
        </p:spPr>
      </p:pic>
      <p:pic>
        <p:nvPicPr>
          <p:cNvPr id="203" name="图片 20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71423" y="3437437"/>
            <a:ext cx="529602" cy="434273"/>
          </a:xfrm>
          <a:prstGeom prst="rect">
            <a:avLst/>
          </a:prstGeom>
        </p:spPr>
      </p:pic>
      <p:pic>
        <p:nvPicPr>
          <p:cNvPr id="204" name="图片 2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96197" y="4473644"/>
            <a:ext cx="529602" cy="434273"/>
          </a:xfrm>
          <a:prstGeom prst="rect">
            <a:avLst/>
          </a:prstGeom>
        </p:spPr>
      </p:pic>
      <p:pic>
        <p:nvPicPr>
          <p:cNvPr id="205" name="图片 20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45951" y="4473644"/>
            <a:ext cx="529602" cy="434273"/>
          </a:xfrm>
          <a:prstGeom prst="rect">
            <a:avLst/>
          </a:prstGeom>
        </p:spPr>
      </p:pic>
      <p:pic>
        <p:nvPicPr>
          <p:cNvPr id="206" name="图片 20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95705" y="4473644"/>
            <a:ext cx="529602" cy="434273"/>
          </a:xfrm>
          <a:prstGeom prst="rect">
            <a:avLst/>
          </a:prstGeom>
        </p:spPr>
      </p:pic>
      <p:cxnSp>
        <p:nvCxnSpPr>
          <p:cNvPr id="207" name="直接连接符 206"/>
          <p:cNvCxnSpPr>
            <a:stCxn id="199" idx="0"/>
            <a:endCxn id="200" idx="2"/>
          </p:cNvCxnSpPr>
          <p:nvPr/>
        </p:nvCxnSpPr>
        <p:spPr bwMode="gray">
          <a:xfrm flipV="1">
            <a:off x="6911245" y="3871710"/>
            <a:ext cx="977851"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199" idx="0"/>
            <a:endCxn id="203" idx="2"/>
          </p:cNvCxnSpPr>
          <p:nvPr/>
        </p:nvCxnSpPr>
        <p:spPr bwMode="gray">
          <a:xfrm flipV="1">
            <a:off x="6911245" y="3871710"/>
            <a:ext cx="2824979"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204" idx="0"/>
            <a:endCxn id="203" idx="2"/>
          </p:cNvCxnSpPr>
          <p:nvPr/>
        </p:nvCxnSpPr>
        <p:spPr bwMode="gray">
          <a:xfrm flipV="1">
            <a:off x="8160999" y="3871710"/>
            <a:ext cx="1575226"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04" idx="0"/>
            <a:endCxn id="200" idx="2"/>
          </p:cNvCxnSpPr>
          <p:nvPr/>
        </p:nvCxnSpPr>
        <p:spPr bwMode="gray">
          <a:xfrm flipH="1" flipV="1">
            <a:off x="7889096" y="3871710"/>
            <a:ext cx="271903"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5" idx="0"/>
            <a:endCxn id="203" idx="2"/>
          </p:cNvCxnSpPr>
          <p:nvPr/>
        </p:nvCxnSpPr>
        <p:spPr bwMode="gray">
          <a:xfrm flipV="1">
            <a:off x="9410753" y="3871710"/>
            <a:ext cx="325472"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05" idx="0"/>
            <a:endCxn id="200" idx="2"/>
          </p:cNvCxnSpPr>
          <p:nvPr/>
        </p:nvCxnSpPr>
        <p:spPr bwMode="gray">
          <a:xfrm flipH="1" flipV="1">
            <a:off x="7889096" y="3871710"/>
            <a:ext cx="1521657"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6" idx="0"/>
            <a:endCxn id="203" idx="2"/>
          </p:cNvCxnSpPr>
          <p:nvPr/>
        </p:nvCxnSpPr>
        <p:spPr bwMode="gray">
          <a:xfrm flipH="1" flipV="1">
            <a:off x="9736225" y="3871710"/>
            <a:ext cx="924282"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6" idx="0"/>
            <a:endCxn id="200" idx="2"/>
          </p:cNvCxnSpPr>
          <p:nvPr/>
        </p:nvCxnSpPr>
        <p:spPr bwMode="gray">
          <a:xfrm flipH="1" flipV="1">
            <a:off x="7889096" y="3871710"/>
            <a:ext cx="2771410"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8" name="文本框 217"/>
          <p:cNvSpPr txBox="1"/>
          <p:nvPr/>
        </p:nvSpPr>
        <p:spPr bwMode="gray">
          <a:xfrm>
            <a:off x="10925307" y="4573962"/>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文本框 219"/>
          <p:cNvSpPr txBox="1"/>
          <p:nvPr/>
        </p:nvSpPr>
        <p:spPr bwMode="gray">
          <a:xfrm>
            <a:off x="10088773" y="3465499"/>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文本框 221"/>
          <p:cNvSpPr txBox="1"/>
          <p:nvPr/>
        </p:nvSpPr>
        <p:spPr bwMode="gray">
          <a:xfrm>
            <a:off x="9563619" y="2481747"/>
            <a:ext cx="525154" cy="272309"/>
          </a:xfrm>
          <a:prstGeom prst="roundRect">
            <a:avLst/>
          </a:prstGeom>
          <a:solidFill>
            <a:srgbClr val="FFD17D"/>
          </a:solidFill>
        </p:spPr>
        <p:txBody>
          <a:bodyPr wrap="none" lIns="0" tIns="0" rIns="0" bIns="0" rtlCol="0" anchor="ctr" anchorCtr="0">
            <a:noAutofit/>
          </a:bodyPr>
          <a:lstStyle/>
          <a:p>
            <a:pPr algn="ctr" fontAlgn="ct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文本框 225"/>
          <p:cNvSpPr txBox="1"/>
          <p:nvPr/>
        </p:nvSpPr>
        <p:spPr bwMode="gray">
          <a:xfrm>
            <a:off x="8571270" y="4846271"/>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文本框 227"/>
          <p:cNvSpPr txBox="1"/>
          <p:nvPr/>
        </p:nvSpPr>
        <p:spPr bwMode="gray">
          <a:xfrm>
            <a:off x="8571270" y="3238583"/>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Stack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TextBox 77"/>
          <p:cNvSpPr txBox="1"/>
          <p:nvPr/>
        </p:nvSpPr>
        <p:spPr bwMode="gray">
          <a:xfrm>
            <a:off x="9471423" y="2922356"/>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0" name="椭圆 229"/>
          <p:cNvSpPr/>
          <p:nvPr/>
        </p:nvSpPr>
        <p:spPr bwMode="gray">
          <a:xfrm rot="5400000">
            <a:off x="8782161" y="2222357"/>
            <a:ext cx="187971" cy="1720153"/>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TextBox 77"/>
          <p:cNvSpPr txBox="1"/>
          <p:nvPr/>
        </p:nvSpPr>
        <p:spPr bwMode="gray">
          <a:xfrm>
            <a:off x="10351125" y="3956077"/>
            <a:ext cx="1390202" cy="28553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Eth-Trunk</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2" name="椭圆 231"/>
          <p:cNvSpPr/>
          <p:nvPr/>
        </p:nvSpPr>
        <p:spPr bwMode="gray">
          <a:xfrm rot="5400000">
            <a:off x="8772231" y="2503783"/>
            <a:ext cx="187971" cy="3224744"/>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圆角矩形 75"/>
          <p:cNvSpPr/>
          <p:nvPr/>
        </p:nvSpPr>
        <p:spPr bwMode="gray">
          <a:xfrm>
            <a:off x="6093620" y="5095544"/>
            <a:ext cx="5571790" cy="1173860"/>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44" tIns="35972" rIns="71944" bIns="35972" rtlCol="0" anchor="t" anchorCtr="0">
            <a:noAutofit/>
          </a:bodyPr>
          <a:lstStyle/>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Links between logical devices are bundled into Eth-Trunks, removing the need to deploy STP and VRRP.</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networking simplifies network planning and device configuration.</a:t>
            </a:r>
            <a:endParaRPr lang="en-US" altLang="zh-CN"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02400" indent="-302400" fontAlgn="ctr">
              <a:spcAft>
                <a:spcPts val="600"/>
              </a:spcAft>
              <a:buFont typeface="Arial" panose="020B0604020202020204" pitchFamily="34" charset="0"/>
              <a:buChar char="•"/>
            </a:pPr>
            <a:r>
              <a:rPr lang="en-US" sz="1398"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the logical devices need to be managed.</a:t>
            </a:r>
            <a:endParaRPr lang="en-US" altLang="zh-CN" sz="1398"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圆角矩形 75"/>
          <p:cNvSpPr/>
          <p:nvPr/>
        </p:nvSpPr>
        <p:spPr bwMode="gray">
          <a:xfrm>
            <a:off x="6093620" y="2156744"/>
            <a:ext cx="5571790" cy="4223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12961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3D03F8-D27C-4453-BE3C-40D8FF6ABCEF}"/>
</file>

<file path=customXml/itemProps2.xml><?xml version="1.0" encoding="utf-8"?>
<ds:datastoreItem xmlns:ds="http://schemas.openxmlformats.org/officeDocument/2006/customXml" ds:itemID="{AB05D698-71AC-4A61-B4AF-C5F83FE334CA}"/>
</file>

<file path=customXml/itemProps3.xml><?xml version="1.0" encoding="utf-8"?>
<ds:datastoreItem xmlns:ds="http://schemas.openxmlformats.org/officeDocument/2006/customXml" ds:itemID="{EBF71A8C-B3BA-480C-8A84-C7917FE9FC74}"/>
</file>

<file path=docProps/app.xml><?xml version="1.0" encoding="utf-8"?>
<Properties xmlns="http://schemas.openxmlformats.org/officeDocument/2006/extended-properties" xmlns:vt="http://schemas.openxmlformats.org/officeDocument/2006/docPropsVTypes">
  <Template/>
  <TotalTime>416</TotalTime>
  <Words>8479</Words>
  <Application>Microsoft Office PowerPoint</Application>
  <PresentationFormat>宽屏</PresentationFormat>
  <Paragraphs>935</Paragraphs>
  <Slides>60</Slides>
  <Notes>60</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60</vt:i4>
      </vt:variant>
    </vt:vector>
  </HeadingPairs>
  <TitlesOfParts>
    <vt:vector size="67" baseType="lpstr">
      <vt:lpstr>方正兰亭黑简体</vt:lpstr>
      <vt:lpstr>Huawei Sans</vt:lpstr>
      <vt:lpstr>Courier New</vt:lpstr>
      <vt:lpstr>Wingdings</vt:lpstr>
      <vt:lpstr>Arial</vt:lpstr>
      <vt:lpstr>微软雅黑</vt:lpstr>
      <vt:lpstr>主题1</vt:lpstr>
      <vt:lpstr>PowerPoint 演示文稿</vt:lpstr>
      <vt:lpstr>Stack and CSS Features of Switches</vt:lpstr>
      <vt:lpstr>PowerPoint 演示文稿</vt:lpstr>
      <vt:lpstr>PowerPoint 演示文稿</vt:lpstr>
      <vt:lpstr>PowerPoint 演示文稿</vt:lpstr>
      <vt:lpstr>Overview of Stack and CSS</vt:lpstr>
      <vt:lpstr>Stack and CSS Architecture</vt:lpstr>
      <vt:lpstr>Advantages of Stack and CSS (1)</vt:lpstr>
      <vt:lpstr>Advantages of Stack and CSS (2)</vt:lpstr>
      <vt:lpstr>Advantages of Stack and CSS (3)</vt:lpstr>
      <vt:lpstr>PowerPoint 演示文稿</vt:lpstr>
      <vt:lpstr>Basic Concepts of Stack</vt:lpstr>
      <vt:lpstr>Stack ID</vt:lpstr>
      <vt:lpstr>Logical Stack Port</vt:lpstr>
      <vt:lpstr>Stack Setup</vt:lpstr>
      <vt:lpstr>Stack Connection Modes</vt:lpstr>
      <vt:lpstr>Stack Topologies</vt:lpstr>
      <vt:lpstr>Master Switch Election</vt:lpstr>
      <vt:lpstr>Standby Switch Election</vt:lpstr>
      <vt:lpstr>Software Version and Configuration File Synchronization</vt:lpstr>
      <vt:lpstr>Stack Management and Configuration File</vt:lpstr>
      <vt:lpstr>Removing a Stack Member</vt:lpstr>
      <vt:lpstr>Adding a Switch to a Stack</vt:lpstr>
      <vt:lpstr>Stack Merging</vt:lpstr>
      <vt:lpstr>Stack Split</vt:lpstr>
      <vt:lpstr>Problems Caused by a Stack Split</vt:lpstr>
      <vt:lpstr>MAD</vt:lpstr>
      <vt:lpstr>MAD: Direct Mode</vt:lpstr>
      <vt:lpstr>MAD: Relay Mode</vt:lpstr>
      <vt:lpstr>Multi-Active Handling (1)</vt:lpstr>
      <vt:lpstr>Multi-Active Handling (2)</vt:lpstr>
      <vt:lpstr>Master/Standby Switchover</vt:lpstr>
      <vt:lpstr>Stack Upgrade</vt:lpstr>
      <vt:lpstr>Inter-device Link Aggregation (1)</vt:lpstr>
      <vt:lpstr>Inter-device Link Aggregation (2)</vt:lpstr>
      <vt:lpstr>Local Preferential Forwarding (1)</vt:lpstr>
      <vt:lpstr>Local Preferential Forwarding (2)</vt:lpstr>
      <vt:lpstr>PowerPoint 演示文稿</vt:lpstr>
      <vt:lpstr>Introduction to CSS</vt:lpstr>
      <vt:lpstr>Basic Concepts of CSS</vt:lpstr>
      <vt:lpstr>CSS Control Plane</vt:lpstr>
      <vt:lpstr>Physical Connections of a CSS</vt:lpstr>
      <vt:lpstr>Traditional CSS</vt:lpstr>
      <vt:lpstr>CSS2</vt:lpstr>
      <vt:lpstr>PowerPoint 演示文稿</vt:lpstr>
      <vt:lpstr>Stack Configuration (1)</vt:lpstr>
      <vt:lpstr>Stack Configuration (2)</vt:lpstr>
      <vt:lpstr>Stack Configuration (3)</vt:lpstr>
      <vt:lpstr>Stack Configuration (4)</vt:lpstr>
      <vt:lpstr>Example for Configuring a Stack (1)</vt:lpstr>
      <vt:lpstr>Example for Configuring a Stack (2)</vt:lpstr>
      <vt:lpstr>Example for Configuring a Stack (3)</vt:lpstr>
      <vt:lpstr>CSS Configuration (1)</vt:lpstr>
      <vt:lpstr>CSS Configuration (2)</vt:lpstr>
      <vt:lpstr>Example for Configuring a CSS (1)</vt:lpstr>
      <vt:lpstr>Example for Configuring a CSS (2)</vt:lpstr>
      <vt:lpstr>Example for Configuring a CSS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157</cp:revision>
  <dcterms:created xsi:type="dcterms:W3CDTF">2018-11-29T10:16:29Z</dcterms:created>
  <dcterms:modified xsi:type="dcterms:W3CDTF">2020-08-12T02:12:50Z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(3)TUZsfKT1qtZ1nyO9SJyemtZe3ZlFks9gK5zgilcwwOpfO1A851O8npyGHnPe98nqJJzcBCD2
MG5TGMTM1vJfCR86ZXz1CnoSXzeEKwtSFA/ccL44oGBPORr/IYgFCAhzF4QTEN2IHOvO8vee
S+0jxgZp6TaRbEkVi76jyVpbB3v1n8GPTk2J8TcAk2Th0HNa8LBKty7dF3tRsbwXJSFVFpgO
cGPYmqPvYS5IfmpgPa</vt:lpwstr>
  </property>
  <property fmtid="{D5CDD505-2E9C-101B-9397-08002B2CF9AE}" pid="3" name="_2015_ms_pID_7253431">
    <vt:lpwstr>3vWTsLFz1oF/UYbMM7taYZH+CL3yVM0lQqoQOJyrmEri7uUtQiEBA9
45wslCap6Dw0UkpVqB9k8W73xZVUe6RL7bHjfm9laU4IZxauUq6W+cj1gJMkATqKxVEI4oEN
NgZcZrCmqtpfpKbckxnRUIIFH/H0AlPGyujEgqfFEHJes/+VPEDQ/L6PHclU+/qMHW6+EWDo
zTNKA0SmRxG+U9wTeCNQB80d0pR7e5sjSo28</vt:lpwstr>
  </property>
  <property fmtid="{D5CDD505-2E9C-101B-9397-08002B2CF9AE}" pid="4" name="_2015_ms_pID_7253432">
    <vt:lpwstr>46dEx5xRagTIPzpB/l+8fzI=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1597192655</vt:lpwstr>
  </property>
  <property fmtid="{D5CDD505-2E9C-101B-9397-08002B2CF9AE}" pid="9" name="ContentTypeId">
    <vt:lpwstr>0x01010002C5B4B712841F4C8A7AAEE2CD191271</vt:lpwstr>
  </property>
</Properties>
</file>